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7" r:id="rId4"/>
    <p:sldId id="261" r:id="rId5"/>
    <p:sldId id="258" r:id="rId6"/>
    <p:sldId id="262" r:id="rId7"/>
    <p:sldId id="259" r:id="rId8"/>
    <p:sldId id="263" r:id="rId9"/>
    <p:sldId id="260"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7" d="100"/>
          <a:sy n="57" d="100"/>
        </p:scale>
        <p:origin x="78" y="1320"/>
      </p:cViewPr>
      <p:guideLst>
        <p:guide orient="horz"/>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B39648-09CE-45A7-A383-5F50A44E6C5B}" type="doc">
      <dgm:prSet loTypeId="urn:microsoft.com/office/officeart/2005/8/layout/pyramid1" loCatId="pyramid" qsTypeId="urn:microsoft.com/office/officeart/2005/8/quickstyle/3d1" qsCatId="3D" csTypeId="urn:microsoft.com/office/officeart/2005/8/colors/accent3_3" csCatId="accent3" phldr="1"/>
      <dgm:spPr/>
    </dgm:pt>
    <dgm:pt modelId="{05FB3706-CA4D-4BF5-9162-DD01DED3B77C}">
      <dgm:prSet phldrT="[Text]" custT="1"/>
      <dgm:spPr/>
      <dgm:t>
        <a:bodyPr/>
        <a:lstStyle/>
        <a:p>
          <a:pPr algn="ctr" rtl="1"/>
          <a:r>
            <a:rPr lang="ar-IQ" sz="3200" b="1" dirty="0">
              <a:solidFill>
                <a:srgbClr val="C00000"/>
              </a:solidFill>
              <a:latin typeface="Arabic Typesetting" panose="03020402040406030203" pitchFamily="66" charset="-78"/>
              <a:cs typeface="Arabic Typesetting" panose="03020402040406030203" pitchFamily="66" charset="-78"/>
            </a:rPr>
            <a:t>حاجات الحب والإنتماء </a:t>
          </a:r>
          <a:r>
            <a:rPr lang="en-US" sz="3200" b="1" dirty="0">
              <a:solidFill>
                <a:srgbClr val="C00000"/>
              </a:solidFill>
              <a:latin typeface="Arabic Typesetting" panose="03020402040406030203" pitchFamily="66" charset="-78"/>
              <a:cs typeface="Arabic Typesetting" panose="03020402040406030203" pitchFamily="66" charset="-78"/>
            </a:rPr>
            <a:t>Love and Belonging</a:t>
          </a:r>
          <a:r>
            <a:rPr lang="ar-IQ" sz="3200" b="0" dirty="0">
              <a:solidFill>
                <a:srgbClr val="C00000"/>
              </a:solidFill>
              <a:latin typeface="Arabic Typesetting" panose="03020402040406030203" pitchFamily="66" charset="-78"/>
              <a:cs typeface="Arabic Typesetting" panose="03020402040406030203" pitchFamily="66" charset="-78"/>
            </a:rPr>
            <a:t> </a:t>
          </a:r>
          <a:r>
            <a:rPr lang="ar-IQ" sz="3200" b="0" dirty="0">
              <a:latin typeface="Arabic Typesetting" panose="03020402040406030203" pitchFamily="66" charset="-78"/>
              <a:cs typeface="Arabic Typesetting" panose="03020402040406030203" pitchFamily="66" charset="-78"/>
            </a:rPr>
            <a:t>(الأصدقاء، العائلة...الخ)</a:t>
          </a:r>
          <a:endParaRPr lang="en-US" sz="3200" b="0" dirty="0">
            <a:latin typeface="Arabic Typesetting" panose="03020402040406030203" pitchFamily="66" charset="-78"/>
            <a:cs typeface="Arabic Typesetting" panose="03020402040406030203" pitchFamily="66" charset="-78"/>
          </a:endParaRPr>
        </a:p>
      </dgm:t>
    </dgm:pt>
    <dgm:pt modelId="{09CC4F21-11FC-4C46-AB9B-9B16C41664AE}" type="parTrans" cxnId="{19155FD8-5AE2-48C7-89CC-7750826583B1}">
      <dgm:prSet/>
      <dgm:spPr/>
      <dgm:t>
        <a:bodyPr/>
        <a:lstStyle/>
        <a:p>
          <a:endParaRPr lang="en-US"/>
        </a:p>
      </dgm:t>
    </dgm:pt>
    <dgm:pt modelId="{0415B3F9-D1BD-42C2-A973-8C19AE6542FD}" type="sibTrans" cxnId="{19155FD8-5AE2-48C7-89CC-7750826583B1}">
      <dgm:prSet/>
      <dgm:spPr/>
      <dgm:t>
        <a:bodyPr/>
        <a:lstStyle/>
        <a:p>
          <a:endParaRPr lang="en-US"/>
        </a:p>
      </dgm:t>
    </dgm:pt>
    <dgm:pt modelId="{AF730156-EBF4-4C8E-AF96-DB829E33FC79}">
      <dgm:prSet phldrT="[Text]" custT="1"/>
      <dgm:spPr/>
      <dgm:t>
        <a:bodyPr/>
        <a:lstStyle/>
        <a:p>
          <a:pPr algn="ctr" rtl="1"/>
          <a:r>
            <a:rPr lang="ar-IQ" sz="3200" b="1" dirty="0">
              <a:solidFill>
                <a:srgbClr val="C00000"/>
              </a:solidFill>
              <a:latin typeface="Arabic Typesetting" panose="03020402040406030203" pitchFamily="66" charset="-78"/>
              <a:cs typeface="Arabic Typesetting" panose="03020402040406030203" pitchFamily="66" charset="-78"/>
            </a:rPr>
            <a:t>حاجات الأمان </a:t>
          </a:r>
          <a:r>
            <a:rPr lang="en-US" sz="3200" b="1" dirty="0">
              <a:solidFill>
                <a:srgbClr val="C00000"/>
              </a:solidFill>
              <a:latin typeface="Arabic Typesetting" panose="03020402040406030203" pitchFamily="66" charset="-78"/>
              <a:cs typeface="Arabic Typesetting" panose="03020402040406030203" pitchFamily="66" charset="-78"/>
            </a:rPr>
            <a:t>Safety</a:t>
          </a:r>
          <a:r>
            <a:rPr lang="ar-IQ" sz="3200" b="1" dirty="0">
              <a:solidFill>
                <a:srgbClr val="C00000"/>
              </a:solidFill>
              <a:latin typeface="Arabic Typesetting" panose="03020402040406030203" pitchFamily="66" charset="-78"/>
              <a:cs typeface="Arabic Typesetting" panose="03020402040406030203" pitchFamily="66" charset="-78"/>
            </a:rPr>
            <a:t> </a:t>
          </a:r>
        </a:p>
        <a:p>
          <a:pPr algn="ctr" rtl="1"/>
          <a:r>
            <a:rPr lang="ar-IQ" sz="3200" b="0" dirty="0">
              <a:latin typeface="Arabic Typesetting" panose="03020402040406030203" pitchFamily="66" charset="-78"/>
              <a:cs typeface="Arabic Typesetting" panose="03020402040406030203" pitchFamily="66" charset="-78"/>
            </a:rPr>
            <a:t>(وتشمل توفير الأمان الصحي، والوظيفي، وتوفر الموارد، والبيت، وحاجات العائلة...الخ)</a:t>
          </a:r>
          <a:endParaRPr lang="en-US" sz="3200" b="0" dirty="0">
            <a:latin typeface="Arabic Typesetting" panose="03020402040406030203" pitchFamily="66" charset="-78"/>
            <a:cs typeface="Arabic Typesetting" panose="03020402040406030203" pitchFamily="66" charset="-78"/>
          </a:endParaRPr>
        </a:p>
      </dgm:t>
    </dgm:pt>
    <dgm:pt modelId="{F402AA95-EE4F-407B-881C-22F3D4F0432D}" type="parTrans" cxnId="{54A46FAA-DC8F-4B90-B3CC-A3E83C41D922}">
      <dgm:prSet/>
      <dgm:spPr/>
      <dgm:t>
        <a:bodyPr/>
        <a:lstStyle/>
        <a:p>
          <a:endParaRPr lang="en-US"/>
        </a:p>
      </dgm:t>
    </dgm:pt>
    <dgm:pt modelId="{BCA2FE5D-157B-49D6-8797-A8588A9008B8}" type="sibTrans" cxnId="{54A46FAA-DC8F-4B90-B3CC-A3E83C41D922}">
      <dgm:prSet/>
      <dgm:spPr/>
      <dgm:t>
        <a:bodyPr/>
        <a:lstStyle/>
        <a:p>
          <a:endParaRPr lang="en-US"/>
        </a:p>
      </dgm:t>
    </dgm:pt>
    <dgm:pt modelId="{85ADB490-CAA4-4BAD-AFCC-4CBF2EA54904}">
      <dgm:prSet phldrT="[Text]" custT="1"/>
      <dgm:spPr/>
      <dgm:t>
        <a:bodyPr/>
        <a:lstStyle/>
        <a:p>
          <a:pPr algn="ctr" rtl="1"/>
          <a:r>
            <a:rPr lang="ar-IQ" sz="3200" b="1" dirty="0">
              <a:solidFill>
                <a:srgbClr val="C00000"/>
              </a:solidFill>
              <a:latin typeface="Arabic Typesetting" panose="03020402040406030203" pitchFamily="66" charset="-78"/>
              <a:cs typeface="Arabic Typesetting" panose="03020402040406030203" pitchFamily="66" charset="-78"/>
            </a:rPr>
            <a:t>الحاجات الفسلجية </a:t>
          </a:r>
          <a:r>
            <a:rPr lang="en-US" sz="3200" b="1" dirty="0">
              <a:solidFill>
                <a:srgbClr val="C00000"/>
              </a:solidFill>
              <a:latin typeface="Arabic Typesetting" panose="03020402040406030203" pitchFamily="66" charset="-78"/>
              <a:cs typeface="Arabic Typesetting" panose="03020402040406030203" pitchFamily="66" charset="-78"/>
            </a:rPr>
            <a:t>Physiological</a:t>
          </a:r>
          <a:endParaRPr lang="ar-IQ" sz="3200" b="1" dirty="0">
            <a:solidFill>
              <a:srgbClr val="C00000"/>
            </a:solidFill>
            <a:latin typeface="Arabic Typesetting" panose="03020402040406030203" pitchFamily="66" charset="-78"/>
            <a:cs typeface="Arabic Typesetting" panose="03020402040406030203" pitchFamily="66" charset="-78"/>
          </a:endParaRPr>
        </a:p>
        <a:p>
          <a:pPr algn="ctr"/>
          <a:r>
            <a:rPr lang="ar-IQ" sz="3200" b="0" dirty="0">
              <a:latin typeface="Arabic Typesetting" panose="03020402040406030203" pitchFamily="66" charset="-78"/>
              <a:cs typeface="Arabic Typesetting" panose="03020402040406030203" pitchFamily="66" charset="-78"/>
            </a:rPr>
            <a:t> (التنفس، الطعام، الماء، النوم...الخ)</a:t>
          </a:r>
          <a:endParaRPr lang="en-US" sz="3200" b="0" dirty="0">
            <a:latin typeface="Arabic Typesetting" panose="03020402040406030203" pitchFamily="66" charset="-78"/>
            <a:cs typeface="Arabic Typesetting" panose="03020402040406030203" pitchFamily="66" charset="-78"/>
          </a:endParaRPr>
        </a:p>
      </dgm:t>
    </dgm:pt>
    <dgm:pt modelId="{D3C37DA2-452B-4947-8FF4-91AF70A1686F}" type="parTrans" cxnId="{10F67D65-2A2A-4B46-8FCF-9D80494FA210}">
      <dgm:prSet/>
      <dgm:spPr/>
      <dgm:t>
        <a:bodyPr/>
        <a:lstStyle/>
        <a:p>
          <a:endParaRPr lang="en-US"/>
        </a:p>
      </dgm:t>
    </dgm:pt>
    <dgm:pt modelId="{51A431C5-5005-4A16-A8A8-4C14DBF10E05}" type="sibTrans" cxnId="{10F67D65-2A2A-4B46-8FCF-9D80494FA210}">
      <dgm:prSet/>
      <dgm:spPr/>
      <dgm:t>
        <a:bodyPr/>
        <a:lstStyle/>
        <a:p>
          <a:endParaRPr lang="en-US"/>
        </a:p>
      </dgm:t>
    </dgm:pt>
    <dgm:pt modelId="{59596D84-9CE6-4264-AC92-E3E2C6D2A758}">
      <dgm:prSet custT="1"/>
      <dgm:spPr/>
      <dgm:t>
        <a:bodyPr/>
        <a:lstStyle/>
        <a:p>
          <a:pPr rtl="1"/>
          <a:r>
            <a:rPr lang="ar-IQ" sz="3200" b="1" dirty="0">
              <a:solidFill>
                <a:srgbClr val="C00000"/>
              </a:solidFill>
              <a:latin typeface="Arabic Typesetting" panose="03020402040406030203" pitchFamily="66" charset="-78"/>
              <a:cs typeface="Arabic Typesetting" panose="03020402040406030203" pitchFamily="66" charset="-78"/>
            </a:rPr>
            <a:t>الحاجة لإعتبار الذات</a:t>
          </a:r>
          <a:r>
            <a:rPr lang="en-US" sz="3200" b="1" dirty="0">
              <a:solidFill>
                <a:srgbClr val="C00000"/>
              </a:solidFill>
              <a:latin typeface="Arabic Typesetting" panose="03020402040406030203" pitchFamily="66" charset="-78"/>
              <a:cs typeface="Arabic Typesetting" panose="03020402040406030203" pitchFamily="66" charset="-78"/>
            </a:rPr>
            <a:t> </a:t>
          </a:r>
          <a:r>
            <a:rPr lang="ar-IQ" sz="3200" b="1" dirty="0">
              <a:solidFill>
                <a:srgbClr val="C00000"/>
              </a:solidFill>
              <a:latin typeface="Arabic Typesetting" panose="03020402040406030203" pitchFamily="66" charset="-78"/>
              <a:cs typeface="Arabic Typesetting" panose="03020402040406030203" pitchFamily="66" charset="-78"/>
            </a:rPr>
            <a:t> </a:t>
          </a:r>
          <a:r>
            <a:rPr lang="en-US" sz="3200" b="1" dirty="0">
              <a:solidFill>
                <a:srgbClr val="C00000"/>
              </a:solidFill>
              <a:latin typeface="Arabic Typesetting" panose="03020402040406030203" pitchFamily="66" charset="-78"/>
              <a:cs typeface="Arabic Typesetting" panose="03020402040406030203" pitchFamily="66" charset="-78"/>
            </a:rPr>
            <a:t>Self-Esteem</a:t>
          </a:r>
          <a:r>
            <a:rPr lang="ar-IQ" sz="3200" b="0" dirty="0">
              <a:solidFill>
                <a:srgbClr val="C00000"/>
              </a:solidFill>
              <a:latin typeface="Arabic Typesetting" panose="03020402040406030203" pitchFamily="66" charset="-78"/>
              <a:cs typeface="Arabic Typesetting" panose="03020402040406030203" pitchFamily="66" charset="-78"/>
            </a:rPr>
            <a:t> </a:t>
          </a:r>
          <a:r>
            <a:rPr lang="en-US" sz="3200" b="0" dirty="0">
              <a:solidFill>
                <a:schemeClr val="tx1"/>
              </a:solidFill>
              <a:latin typeface="Arabic Typesetting" panose="03020402040406030203" pitchFamily="66" charset="-78"/>
              <a:cs typeface="Arabic Typesetting" panose="03020402040406030203" pitchFamily="66" charset="-78"/>
            </a:rPr>
            <a:t>)</a:t>
          </a:r>
          <a:r>
            <a:rPr lang="ar-IQ" sz="3200" b="0" dirty="0">
              <a:solidFill>
                <a:schemeClr val="tx1"/>
              </a:solidFill>
              <a:latin typeface="Arabic Typesetting" panose="03020402040406030203" pitchFamily="66" charset="-78"/>
              <a:cs typeface="Arabic Typesetting" panose="03020402040406030203" pitchFamily="66" charset="-78"/>
            </a:rPr>
            <a:t>الثقة، الإنجاز، الإحترام المتبادل...الخ)</a:t>
          </a:r>
          <a:endParaRPr lang="en-US" sz="3200" b="0" dirty="0">
            <a:solidFill>
              <a:schemeClr val="tx1"/>
            </a:solidFill>
            <a:latin typeface="Arabic Typesetting" panose="03020402040406030203" pitchFamily="66" charset="-78"/>
            <a:cs typeface="Arabic Typesetting" panose="03020402040406030203" pitchFamily="66" charset="-78"/>
          </a:endParaRPr>
        </a:p>
      </dgm:t>
    </dgm:pt>
    <dgm:pt modelId="{2EC35963-FC75-48C7-A82A-164C1E102D21}" type="parTrans" cxnId="{34BFC24D-76C5-4DAE-9170-5268F2080952}">
      <dgm:prSet/>
      <dgm:spPr/>
      <dgm:t>
        <a:bodyPr/>
        <a:lstStyle/>
        <a:p>
          <a:endParaRPr lang="en-US"/>
        </a:p>
      </dgm:t>
    </dgm:pt>
    <dgm:pt modelId="{0C935605-6724-4A79-B89D-825144C058FC}" type="sibTrans" cxnId="{34BFC24D-76C5-4DAE-9170-5268F2080952}">
      <dgm:prSet/>
      <dgm:spPr/>
      <dgm:t>
        <a:bodyPr/>
        <a:lstStyle/>
        <a:p>
          <a:endParaRPr lang="en-US"/>
        </a:p>
      </dgm:t>
    </dgm:pt>
    <dgm:pt modelId="{F4A6A959-5394-453E-B4FD-6D671ACD6371}">
      <dgm:prSet custT="1"/>
      <dgm:spPr/>
      <dgm:t>
        <a:bodyPr/>
        <a:lstStyle/>
        <a:p>
          <a:pPr rtl="1"/>
          <a:endParaRPr lang="en-US" sz="3200" b="0" dirty="0">
            <a:latin typeface="Arabic Typesetting" panose="03020402040406030203" pitchFamily="66" charset="-78"/>
            <a:cs typeface="Arabic Typesetting" panose="03020402040406030203" pitchFamily="66" charset="-78"/>
          </a:endParaRPr>
        </a:p>
      </dgm:t>
    </dgm:pt>
    <dgm:pt modelId="{ACAAF609-E015-4ACE-A1F3-AA508F5FB25C}" type="parTrans" cxnId="{74321D37-F0D6-4293-A870-18A0399D6C9B}">
      <dgm:prSet/>
      <dgm:spPr/>
      <dgm:t>
        <a:bodyPr/>
        <a:lstStyle/>
        <a:p>
          <a:endParaRPr lang="en-US"/>
        </a:p>
      </dgm:t>
    </dgm:pt>
    <dgm:pt modelId="{72B73229-1063-44A1-82E5-5C848B89993E}" type="sibTrans" cxnId="{74321D37-F0D6-4293-A870-18A0399D6C9B}">
      <dgm:prSet/>
      <dgm:spPr/>
      <dgm:t>
        <a:bodyPr/>
        <a:lstStyle/>
        <a:p>
          <a:endParaRPr lang="en-US"/>
        </a:p>
      </dgm:t>
    </dgm:pt>
    <dgm:pt modelId="{D922D962-A010-4469-B42B-FD8D983FBBD6}" type="pres">
      <dgm:prSet presAssocID="{EEB39648-09CE-45A7-A383-5F50A44E6C5B}" presName="Name0" presStyleCnt="0">
        <dgm:presLayoutVars>
          <dgm:dir/>
          <dgm:animLvl val="lvl"/>
          <dgm:resizeHandles val="exact"/>
        </dgm:presLayoutVars>
      </dgm:prSet>
      <dgm:spPr/>
    </dgm:pt>
    <dgm:pt modelId="{9EFF712D-363A-418D-AE64-7CAE60A86CA2}" type="pres">
      <dgm:prSet presAssocID="{F4A6A959-5394-453E-B4FD-6D671ACD6371}" presName="Name8" presStyleCnt="0"/>
      <dgm:spPr/>
    </dgm:pt>
    <dgm:pt modelId="{230972E1-3983-4A6B-92FB-9FF12AF39598}" type="pres">
      <dgm:prSet presAssocID="{F4A6A959-5394-453E-B4FD-6D671ACD6371}" presName="level" presStyleLbl="node1" presStyleIdx="0" presStyleCnt="5" custScaleX="108625" custScaleY="33597" custLinFactNeighborX="382" custLinFactNeighborY="-1603">
        <dgm:presLayoutVars>
          <dgm:chMax val="1"/>
          <dgm:bulletEnabled val="1"/>
        </dgm:presLayoutVars>
      </dgm:prSet>
      <dgm:spPr/>
    </dgm:pt>
    <dgm:pt modelId="{21ADC076-2CEC-41DF-AC7E-29A2985B8621}" type="pres">
      <dgm:prSet presAssocID="{F4A6A959-5394-453E-B4FD-6D671ACD6371}" presName="levelTx" presStyleLbl="revTx" presStyleIdx="0" presStyleCnt="0">
        <dgm:presLayoutVars>
          <dgm:chMax val="1"/>
          <dgm:bulletEnabled val="1"/>
        </dgm:presLayoutVars>
      </dgm:prSet>
      <dgm:spPr/>
    </dgm:pt>
    <dgm:pt modelId="{540BAFBE-3E12-437F-8E5E-D8665F174FB1}" type="pres">
      <dgm:prSet presAssocID="{59596D84-9CE6-4264-AC92-E3E2C6D2A758}" presName="Name8" presStyleCnt="0"/>
      <dgm:spPr/>
    </dgm:pt>
    <dgm:pt modelId="{4D33E802-87F7-4F82-857A-62E3511581D2}" type="pres">
      <dgm:prSet presAssocID="{59596D84-9CE6-4264-AC92-E3E2C6D2A758}" presName="level" presStyleLbl="node1" presStyleIdx="1" presStyleCnt="5" custScaleX="104265" custScaleY="19341">
        <dgm:presLayoutVars>
          <dgm:chMax val="1"/>
          <dgm:bulletEnabled val="1"/>
        </dgm:presLayoutVars>
      </dgm:prSet>
      <dgm:spPr/>
    </dgm:pt>
    <dgm:pt modelId="{5C81EE29-2290-464E-91D4-ACED5465EB7F}" type="pres">
      <dgm:prSet presAssocID="{59596D84-9CE6-4264-AC92-E3E2C6D2A758}" presName="levelTx" presStyleLbl="revTx" presStyleIdx="0" presStyleCnt="0">
        <dgm:presLayoutVars>
          <dgm:chMax val="1"/>
          <dgm:bulletEnabled val="1"/>
        </dgm:presLayoutVars>
      </dgm:prSet>
      <dgm:spPr/>
    </dgm:pt>
    <dgm:pt modelId="{6E171E43-EF5C-4437-8D4F-80A4B439857C}" type="pres">
      <dgm:prSet presAssocID="{05FB3706-CA4D-4BF5-9162-DD01DED3B77C}" presName="Name8" presStyleCnt="0"/>
      <dgm:spPr/>
    </dgm:pt>
    <dgm:pt modelId="{EE99A6AB-9DE9-42AB-BAE2-28ADEAA03C95}" type="pres">
      <dgm:prSet presAssocID="{05FB3706-CA4D-4BF5-9162-DD01DED3B77C}" presName="level" presStyleLbl="node1" presStyleIdx="2" presStyleCnt="5" custScaleX="101583" custScaleY="18394" custLinFactNeighborX="-1186" custLinFactNeighborY="1069">
        <dgm:presLayoutVars>
          <dgm:chMax val="1"/>
          <dgm:bulletEnabled val="1"/>
        </dgm:presLayoutVars>
      </dgm:prSet>
      <dgm:spPr/>
    </dgm:pt>
    <dgm:pt modelId="{8AB28C01-39A0-4B93-85B7-0492BB32C8BB}" type="pres">
      <dgm:prSet presAssocID="{05FB3706-CA4D-4BF5-9162-DD01DED3B77C}" presName="levelTx" presStyleLbl="revTx" presStyleIdx="0" presStyleCnt="0">
        <dgm:presLayoutVars>
          <dgm:chMax val="1"/>
          <dgm:bulletEnabled val="1"/>
        </dgm:presLayoutVars>
      </dgm:prSet>
      <dgm:spPr/>
    </dgm:pt>
    <dgm:pt modelId="{15428973-122A-40D1-9A96-6A4680D51D1E}" type="pres">
      <dgm:prSet presAssocID="{AF730156-EBF4-4C8E-AF96-DB829E33FC79}" presName="Name8" presStyleCnt="0"/>
      <dgm:spPr/>
    </dgm:pt>
    <dgm:pt modelId="{D4E92FD1-4839-42E6-9674-A415FC58349A}" type="pres">
      <dgm:prSet presAssocID="{AF730156-EBF4-4C8E-AF96-DB829E33FC79}" presName="level" presStyleLbl="node1" presStyleIdx="3" presStyleCnt="5" custScaleX="98919" custScaleY="27231" custLinFactNeighborX="-1038" custLinFactNeighborY="-321">
        <dgm:presLayoutVars>
          <dgm:chMax val="1"/>
          <dgm:bulletEnabled val="1"/>
        </dgm:presLayoutVars>
      </dgm:prSet>
      <dgm:spPr/>
    </dgm:pt>
    <dgm:pt modelId="{E4AC6CB9-9175-467C-883D-1C31157BF6BA}" type="pres">
      <dgm:prSet presAssocID="{AF730156-EBF4-4C8E-AF96-DB829E33FC79}" presName="levelTx" presStyleLbl="revTx" presStyleIdx="0" presStyleCnt="0">
        <dgm:presLayoutVars>
          <dgm:chMax val="1"/>
          <dgm:bulletEnabled val="1"/>
        </dgm:presLayoutVars>
      </dgm:prSet>
      <dgm:spPr/>
    </dgm:pt>
    <dgm:pt modelId="{20881B1D-DC10-4459-8656-E35E882F7D30}" type="pres">
      <dgm:prSet presAssocID="{85ADB490-CAA4-4BAD-AFCC-4CBF2EA54904}" presName="Name8" presStyleCnt="0"/>
      <dgm:spPr/>
    </dgm:pt>
    <dgm:pt modelId="{093D8DC4-E114-4AFE-AECF-3538892CDD45}" type="pres">
      <dgm:prSet presAssocID="{85ADB490-CAA4-4BAD-AFCC-4CBF2EA54904}" presName="level" presStyleLbl="node1" presStyleIdx="4" presStyleCnt="5" custScaleY="21262" custLinFactNeighborX="0" custLinFactNeighborY="4508">
        <dgm:presLayoutVars>
          <dgm:chMax val="1"/>
          <dgm:bulletEnabled val="1"/>
        </dgm:presLayoutVars>
      </dgm:prSet>
      <dgm:spPr/>
    </dgm:pt>
    <dgm:pt modelId="{9D4416E8-3ED1-4E70-8EBC-C48DC904B64C}" type="pres">
      <dgm:prSet presAssocID="{85ADB490-CAA4-4BAD-AFCC-4CBF2EA54904}" presName="levelTx" presStyleLbl="revTx" presStyleIdx="0" presStyleCnt="0">
        <dgm:presLayoutVars>
          <dgm:chMax val="1"/>
          <dgm:bulletEnabled val="1"/>
        </dgm:presLayoutVars>
      </dgm:prSet>
      <dgm:spPr/>
    </dgm:pt>
  </dgm:ptLst>
  <dgm:cxnLst>
    <dgm:cxn modelId="{74321D37-F0D6-4293-A870-18A0399D6C9B}" srcId="{EEB39648-09CE-45A7-A383-5F50A44E6C5B}" destId="{F4A6A959-5394-453E-B4FD-6D671ACD6371}" srcOrd="0" destOrd="0" parTransId="{ACAAF609-E015-4ACE-A1F3-AA508F5FB25C}" sibTransId="{72B73229-1063-44A1-82E5-5C848B89993E}"/>
    <dgm:cxn modelId="{787B783F-C46E-4E6F-931D-298A5E09E0B7}" type="presOf" srcId="{85ADB490-CAA4-4BAD-AFCC-4CBF2EA54904}" destId="{9D4416E8-3ED1-4E70-8EBC-C48DC904B64C}" srcOrd="1" destOrd="0" presId="urn:microsoft.com/office/officeart/2005/8/layout/pyramid1"/>
    <dgm:cxn modelId="{503C2A41-FFB7-49CE-AD74-A1A7AF0157F2}" type="presOf" srcId="{F4A6A959-5394-453E-B4FD-6D671ACD6371}" destId="{230972E1-3983-4A6B-92FB-9FF12AF39598}" srcOrd="0" destOrd="0" presId="urn:microsoft.com/office/officeart/2005/8/layout/pyramid1"/>
    <dgm:cxn modelId="{10F67D65-2A2A-4B46-8FCF-9D80494FA210}" srcId="{EEB39648-09CE-45A7-A383-5F50A44E6C5B}" destId="{85ADB490-CAA4-4BAD-AFCC-4CBF2EA54904}" srcOrd="4" destOrd="0" parTransId="{D3C37DA2-452B-4947-8FF4-91AF70A1686F}" sibTransId="{51A431C5-5005-4A16-A8A8-4C14DBF10E05}"/>
    <dgm:cxn modelId="{E1538445-F225-4E81-A107-CAC24661C0C1}" type="presOf" srcId="{59596D84-9CE6-4264-AC92-E3E2C6D2A758}" destId="{4D33E802-87F7-4F82-857A-62E3511581D2}" srcOrd="0" destOrd="0" presId="urn:microsoft.com/office/officeart/2005/8/layout/pyramid1"/>
    <dgm:cxn modelId="{34F5A96B-7334-447E-837B-09EFFF62C676}" type="presOf" srcId="{85ADB490-CAA4-4BAD-AFCC-4CBF2EA54904}" destId="{093D8DC4-E114-4AFE-AECF-3538892CDD45}" srcOrd="0" destOrd="0" presId="urn:microsoft.com/office/officeart/2005/8/layout/pyramid1"/>
    <dgm:cxn modelId="{34BFC24D-76C5-4DAE-9170-5268F2080952}" srcId="{EEB39648-09CE-45A7-A383-5F50A44E6C5B}" destId="{59596D84-9CE6-4264-AC92-E3E2C6D2A758}" srcOrd="1" destOrd="0" parTransId="{2EC35963-FC75-48C7-A82A-164C1E102D21}" sibTransId="{0C935605-6724-4A79-B89D-825144C058FC}"/>
    <dgm:cxn modelId="{134CA57A-1D5A-4A77-9ABA-5D93FAAF7666}" type="presOf" srcId="{F4A6A959-5394-453E-B4FD-6D671ACD6371}" destId="{21ADC076-2CEC-41DF-AC7E-29A2985B8621}" srcOrd="1" destOrd="0" presId="urn:microsoft.com/office/officeart/2005/8/layout/pyramid1"/>
    <dgm:cxn modelId="{F4BF9380-4188-44A3-9DA6-C2BC3EB56958}" type="presOf" srcId="{59596D84-9CE6-4264-AC92-E3E2C6D2A758}" destId="{5C81EE29-2290-464E-91D4-ACED5465EB7F}" srcOrd="1" destOrd="0" presId="urn:microsoft.com/office/officeart/2005/8/layout/pyramid1"/>
    <dgm:cxn modelId="{0BFBEE82-E237-4026-9B05-432969BB43A9}" type="presOf" srcId="{05FB3706-CA4D-4BF5-9162-DD01DED3B77C}" destId="{EE99A6AB-9DE9-42AB-BAE2-28ADEAA03C95}" srcOrd="0" destOrd="0" presId="urn:microsoft.com/office/officeart/2005/8/layout/pyramid1"/>
    <dgm:cxn modelId="{CE1E408E-422F-479E-9507-005625A2D9E8}" type="presOf" srcId="{05FB3706-CA4D-4BF5-9162-DD01DED3B77C}" destId="{8AB28C01-39A0-4B93-85B7-0492BB32C8BB}" srcOrd="1" destOrd="0" presId="urn:microsoft.com/office/officeart/2005/8/layout/pyramid1"/>
    <dgm:cxn modelId="{7BD4D1A6-A896-4C42-B4D0-326132D96481}" type="presOf" srcId="{AF730156-EBF4-4C8E-AF96-DB829E33FC79}" destId="{E4AC6CB9-9175-467C-883D-1C31157BF6BA}" srcOrd="1" destOrd="0" presId="urn:microsoft.com/office/officeart/2005/8/layout/pyramid1"/>
    <dgm:cxn modelId="{54A46FAA-DC8F-4B90-B3CC-A3E83C41D922}" srcId="{EEB39648-09CE-45A7-A383-5F50A44E6C5B}" destId="{AF730156-EBF4-4C8E-AF96-DB829E33FC79}" srcOrd="3" destOrd="0" parTransId="{F402AA95-EE4F-407B-881C-22F3D4F0432D}" sibTransId="{BCA2FE5D-157B-49D6-8797-A8588A9008B8}"/>
    <dgm:cxn modelId="{58B442B7-5788-48B0-8BFE-7DBBDA6F085C}" type="presOf" srcId="{AF730156-EBF4-4C8E-AF96-DB829E33FC79}" destId="{D4E92FD1-4839-42E6-9674-A415FC58349A}" srcOrd="0" destOrd="0" presId="urn:microsoft.com/office/officeart/2005/8/layout/pyramid1"/>
    <dgm:cxn modelId="{19155FD8-5AE2-48C7-89CC-7750826583B1}" srcId="{EEB39648-09CE-45A7-A383-5F50A44E6C5B}" destId="{05FB3706-CA4D-4BF5-9162-DD01DED3B77C}" srcOrd="2" destOrd="0" parTransId="{09CC4F21-11FC-4C46-AB9B-9B16C41664AE}" sibTransId="{0415B3F9-D1BD-42C2-A973-8C19AE6542FD}"/>
    <dgm:cxn modelId="{BAEA4AE5-ECD8-462B-B25E-B0D25AF29541}" type="presOf" srcId="{EEB39648-09CE-45A7-A383-5F50A44E6C5B}" destId="{D922D962-A010-4469-B42B-FD8D983FBBD6}" srcOrd="0" destOrd="0" presId="urn:microsoft.com/office/officeart/2005/8/layout/pyramid1"/>
    <dgm:cxn modelId="{0338DD28-9AF2-4D26-A00A-A6E9BED13717}" type="presParOf" srcId="{D922D962-A010-4469-B42B-FD8D983FBBD6}" destId="{9EFF712D-363A-418D-AE64-7CAE60A86CA2}" srcOrd="0" destOrd="0" presId="urn:microsoft.com/office/officeart/2005/8/layout/pyramid1"/>
    <dgm:cxn modelId="{8B48FC5B-7B56-4B03-9466-BEC0DE9105E7}" type="presParOf" srcId="{9EFF712D-363A-418D-AE64-7CAE60A86CA2}" destId="{230972E1-3983-4A6B-92FB-9FF12AF39598}" srcOrd="0" destOrd="0" presId="urn:microsoft.com/office/officeart/2005/8/layout/pyramid1"/>
    <dgm:cxn modelId="{99239B3B-6364-4B6D-A647-951A35AF9075}" type="presParOf" srcId="{9EFF712D-363A-418D-AE64-7CAE60A86CA2}" destId="{21ADC076-2CEC-41DF-AC7E-29A2985B8621}" srcOrd="1" destOrd="0" presId="urn:microsoft.com/office/officeart/2005/8/layout/pyramid1"/>
    <dgm:cxn modelId="{104D842D-3F1F-4F1E-9D4C-A14B1227EF30}" type="presParOf" srcId="{D922D962-A010-4469-B42B-FD8D983FBBD6}" destId="{540BAFBE-3E12-437F-8E5E-D8665F174FB1}" srcOrd="1" destOrd="0" presId="urn:microsoft.com/office/officeart/2005/8/layout/pyramid1"/>
    <dgm:cxn modelId="{C253918D-048F-49FC-AEB6-9BAB2D2113CF}" type="presParOf" srcId="{540BAFBE-3E12-437F-8E5E-D8665F174FB1}" destId="{4D33E802-87F7-4F82-857A-62E3511581D2}" srcOrd="0" destOrd="0" presId="urn:microsoft.com/office/officeart/2005/8/layout/pyramid1"/>
    <dgm:cxn modelId="{F1908F22-81A4-43B8-969A-EE17AC1856D1}" type="presParOf" srcId="{540BAFBE-3E12-437F-8E5E-D8665F174FB1}" destId="{5C81EE29-2290-464E-91D4-ACED5465EB7F}" srcOrd="1" destOrd="0" presId="urn:microsoft.com/office/officeart/2005/8/layout/pyramid1"/>
    <dgm:cxn modelId="{DC09BFF5-BAC0-4B99-8456-D4767894F122}" type="presParOf" srcId="{D922D962-A010-4469-B42B-FD8D983FBBD6}" destId="{6E171E43-EF5C-4437-8D4F-80A4B439857C}" srcOrd="2" destOrd="0" presId="urn:microsoft.com/office/officeart/2005/8/layout/pyramid1"/>
    <dgm:cxn modelId="{040FC823-7EE3-4ADB-8F9A-F314340E93DC}" type="presParOf" srcId="{6E171E43-EF5C-4437-8D4F-80A4B439857C}" destId="{EE99A6AB-9DE9-42AB-BAE2-28ADEAA03C95}" srcOrd="0" destOrd="0" presId="urn:microsoft.com/office/officeart/2005/8/layout/pyramid1"/>
    <dgm:cxn modelId="{659C131A-0BD6-4916-B2A9-C156DA2478D2}" type="presParOf" srcId="{6E171E43-EF5C-4437-8D4F-80A4B439857C}" destId="{8AB28C01-39A0-4B93-85B7-0492BB32C8BB}" srcOrd="1" destOrd="0" presId="urn:microsoft.com/office/officeart/2005/8/layout/pyramid1"/>
    <dgm:cxn modelId="{FF27CA5A-9BEC-4C1C-B76D-7F3AC7767387}" type="presParOf" srcId="{D922D962-A010-4469-B42B-FD8D983FBBD6}" destId="{15428973-122A-40D1-9A96-6A4680D51D1E}" srcOrd="3" destOrd="0" presId="urn:microsoft.com/office/officeart/2005/8/layout/pyramid1"/>
    <dgm:cxn modelId="{D6767A4E-AA43-4007-8FCB-8FF6F5DA4CAF}" type="presParOf" srcId="{15428973-122A-40D1-9A96-6A4680D51D1E}" destId="{D4E92FD1-4839-42E6-9674-A415FC58349A}" srcOrd="0" destOrd="0" presId="urn:microsoft.com/office/officeart/2005/8/layout/pyramid1"/>
    <dgm:cxn modelId="{0A79D6D7-FE08-45D8-BB03-873F73C95C5C}" type="presParOf" srcId="{15428973-122A-40D1-9A96-6A4680D51D1E}" destId="{E4AC6CB9-9175-467C-883D-1C31157BF6BA}" srcOrd="1" destOrd="0" presId="urn:microsoft.com/office/officeart/2005/8/layout/pyramid1"/>
    <dgm:cxn modelId="{F92B436A-E350-4C4E-87A2-0F30E9AAAFB9}" type="presParOf" srcId="{D922D962-A010-4469-B42B-FD8D983FBBD6}" destId="{20881B1D-DC10-4459-8656-E35E882F7D30}" srcOrd="4" destOrd="0" presId="urn:microsoft.com/office/officeart/2005/8/layout/pyramid1"/>
    <dgm:cxn modelId="{1744509D-F982-44E8-90E6-6DEACE3E6F43}" type="presParOf" srcId="{20881B1D-DC10-4459-8656-E35E882F7D30}" destId="{093D8DC4-E114-4AFE-AECF-3538892CDD45}" srcOrd="0" destOrd="0" presId="urn:microsoft.com/office/officeart/2005/8/layout/pyramid1"/>
    <dgm:cxn modelId="{D55C618F-1976-4831-865A-0680F5F9D9C7}" type="presParOf" srcId="{20881B1D-DC10-4459-8656-E35E882F7D30}" destId="{9D4416E8-3ED1-4E70-8EBC-C48DC904B64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972E1-3983-4A6B-92FB-9FF12AF39598}">
      <dsp:nvSpPr>
        <dsp:cNvPr id="0" name=""/>
        <dsp:cNvSpPr/>
      </dsp:nvSpPr>
      <dsp:spPr>
        <a:xfrm>
          <a:off x="4181015" y="0"/>
          <a:ext cx="3650930" cy="1884606"/>
        </a:xfrm>
        <a:prstGeom prst="trapezoid">
          <a:avLst>
            <a:gd name="adj" fmla="val 89171"/>
          </a:avLst>
        </a:prstGeom>
        <a:gradFill rotWithShape="0">
          <a:gsLst>
            <a:gs pos="0">
              <a:schemeClr val="accent3">
                <a:shade val="80000"/>
                <a:hueOff val="0"/>
                <a:satOff val="0"/>
                <a:lumOff val="0"/>
                <a:alphaOff val="0"/>
                <a:tint val="96000"/>
                <a:lumMod val="104000"/>
              </a:schemeClr>
            </a:gs>
            <a:gs pos="100000">
              <a:schemeClr val="accent3">
                <a:shade val="8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endParaRPr lang="en-US" sz="3200" b="0" kern="1200" dirty="0">
            <a:latin typeface="Arabic Typesetting" panose="03020402040406030203" pitchFamily="66" charset="-78"/>
            <a:cs typeface="Arabic Typesetting" panose="03020402040406030203" pitchFamily="66" charset="-78"/>
          </a:endParaRPr>
        </a:p>
      </dsp:txBody>
      <dsp:txXfrm>
        <a:off x="4181015" y="0"/>
        <a:ext cx="3650930" cy="1884606"/>
      </dsp:txXfrm>
    </dsp:sp>
    <dsp:sp modelId="{4D33E802-87F7-4F82-857A-62E3511581D2}">
      <dsp:nvSpPr>
        <dsp:cNvPr id="0" name=""/>
        <dsp:cNvSpPr/>
      </dsp:nvSpPr>
      <dsp:spPr>
        <a:xfrm>
          <a:off x="3232749" y="1884606"/>
          <a:ext cx="5521783" cy="1084923"/>
        </a:xfrm>
        <a:prstGeom prst="trapezoid">
          <a:avLst>
            <a:gd name="adj" fmla="val 89171"/>
          </a:avLst>
        </a:prstGeom>
        <a:gradFill rotWithShape="0">
          <a:gsLst>
            <a:gs pos="0">
              <a:schemeClr val="accent3">
                <a:shade val="80000"/>
                <a:hueOff val="-57814"/>
                <a:satOff val="-2826"/>
                <a:lumOff val="6841"/>
                <a:alphaOff val="0"/>
                <a:tint val="96000"/>
                <a:lumMod val="104000"/>
              </a:schemeClr>
            </a:gs>
            <a:gs pos="100000">
              <a:schemeClr val="accent3">
                <a:shade val="80000"/>
                <a:hueOff val="-57814"/>
                <a:satOff val="-2826"/>
                <a:lumOff val="6841"/>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b="1" kern="1200" dirty="0">
              <a:solidFill>
                <a:srgbClr val="C00000"/>
              </a:solidFill>
              <a:latin typeface="Arabic Typesetting" panose="03020402040406030203" pitchFamily="66" charset="-78"/>
              <a:cs typeface="Arabic Typesetting" panose="03020402040406030203" pitchFamily="66" charset="-78"/>
            </a:rPr>
            <a:t>الحاجة لإعتبار الذات</a:t>
          </a:r>
          <a:r>
            <a:rPr lang="en-US" sz="3200" b="1" kern="1200" dirty="0">
              <a:solidFill>
                <a:srgbClr val="C00000"/>
              </a:solidFill>
              <a:latin typeface="Arabic Typesetting" panose="03020402040406030203" pitchFamily="66" charset="-78"/>
              <a:cs typeface="Arabic Typesetting" panose="03020402040406030203" pitchFamily="66" charset="-78"/>
            </a:rPr>
            <a:t> </a:t>
          </a:r>
          <a:r>
            <a:rPr lang="ar-IQ" sz="3200" b="1" kern="1200" dirty="0">
              <a:solidFill>
                <a:srgbClr val="C00000"/>
              </a:solidFill>
              <a:latin typeface="Arabic Typesetting" panose="03020402040406030203" pitchFamily="66" charset="-78"/>
              <a:cs typeface="Arabic Typesetting" panose="03020402040406030203" pitchFamily="66" charset="-78"/>
            </a:rPr>
            <a:t> </a:t>
          </a:r>
          <a:r>
            <a:rPr lang="en-US" sz="3200" b="1" kern="1200" dirty="0">
              <a:solidFill>
                <a:srgbClr val="C00000"/>
              </a:solidFill>
              <a:latin typeface="Arabic Typesetting" panose="03020402040406030203" pitchFamily="66" charset="-78"/>
              <a:cs typeface="Arabic Typesetting" panose="03020402040406030203" pitchFamily="66" charset="-78"/>
            </a:rPr>
            <a:t>Self-Esteem</a:t>
          </a:r>
          <a:r>
            <a:rPr lang="ar-IQ" sz="3200" b="0" kern="1200" dirty="0">
              <a:solidFill>
                <a:srgbClr val="C00000"/>
              </a:solidFill>
              <a:latin typeface="Arabic Typesetting" panose="03020402040406030203" pitchFamily="66" charset="-78"/>
              <a:cs typeface="Arabic Typesetting" panose="03020402040406030203" pitchFamily="66" charset="-78"/>
            </a:rPr>
            <a:t> </a:t>
          </a:r>
          <a:r>
            <a:rPr lang="en-US" sz="3200" b="0" kern="1200" dirty="0">
              <a:solidFill>
                <a:schemeClr val="tx1"/>
              </a:solidFill>
              <a:latin typeface="Arabic Typesetting" panose="03020402040406030203" pitchFamily="66" charset="-78"/>
              <a:cs typeface="Arabic Typesetting" panose="03020402040406030203" pitchFamily="66" charset="-78"/>
            </a:rPr>
            <a:t>)</a:t>
          </a:r>
          <a:r>
            <a:rPr lang="ar-IQ" sz="3200" b="0" kern="1200" dirty="0">
              <a:solidFill>
                <a:schemeClr val="tx1"/>
              </a:solidFill>
              <a:latin typeface="Arabic Typesetting" panose="03020402040406030203" pitchFamily="66" charset="-78"/>
              <a:cs typeface="Arabic Typesetting" panose="03020402040406030203" pitchFamily="66" charset="-78"/>
            </a:rPr>
            <a:t>الثقة، الإنجاز، الإحترام المتبادل...الخ)</a:t>
          </a:r>
          <a:endParaRPr lang="en-US" sz="3200" b="0" kern="1200" dirty="0">
            <a:solidFill>
              <a:schemeClr val="tx1"/>
            </a:solidFill>
            <a:latin typeface="Arabic Typesetting" panose="03020402040406030203" pitchFamily="66" charset="-78"/>
            <a:cs typeface="Arabic Typesetting" panose="03020402040406030203" pitchFamily="66" charset="-78"/>
          </a:endParaRPr>
        </a:p>
      </dsp:txBody>
      <dsp:txXfrm>
        <a:off x="4199061" y="1884606"/>
        <a:ext cx="3589159" cy="1084923"/>
      </dsp:txXfrm>
    </dsp:sp>
    <dsp:sp modelId="{EE99A6AB-9DE9-42AB-BAE2-28ADEAA03C95}">
      <dsp:nvSpPr>
        <dsp:cNvPr id="0" name=""/>
        <dsp:cNvSpPr/>
      </dsp:nvSpPr>
      <dsp:spPr>
        <a:xfrm>
          <a:off x="2284502" y="3029495"/>
          <a:ext cx="7249010" cy="1031802"/>
        </a:xfrm>
        <a:prstGeom prst="trapezoid">
          <a:avLst>
            <a:gd name="adj" fmla="val 89171"/>
          </a:avLst>
        </a:prstGeom>
        <a:gradFill rotWithShape="0">
          <a:gsLst>
            <a:gs pos="0">
              <a:schemeClr val="accent3">
                <a:shade val="80000"/>
                <a:hueOff val="-115628"/>
                <a:satOff val="-5653"/>
                <a:lumOff val="13683"/>
                <a:alphaOff val="0"/>
                <a:tint val="96000"/>
                <a:lumMod val="104000"/>
              </a:schemeClr>
            </a:gs>
            <a:gs pos="100000">
              <a:schemeClr val="accent3">
                <a:shade val="80000"/>
                <a:hueOff val="-115628"/>
                <a:satOff val="-5653"/>
                <a:lumOff val="1368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b="1" kern="1200" dirty="0">
              <a:solidFill>
                <a:srgbClr val="C00000"/>
              </a:solidFill>
              <a:latin typeface="Arabic Typesetting" panose="03020402040406030203" pitchFamily="66" charset="-78"/>
              <a:cs typeface="Arabic Typesetting" panose="03020402040406030203" pitchFamily="66" charset="-78"/>
            </a:rPr>
            <a:t>حاجات الحب والإنتماء </a:t>
          </a:r>
          <a:r>
            <a:rPr lang="en-US" sz="3200" b="1" kern="1200" dirty="0">
              <a:solidFill>
                <a:srgbClr val="C00000"/>
              </a:solidFill>
              <a:latin typeface="Arabic Typesetting" panose="03020402040406030203" pitchFamily="66" charset="-78"/>
              <a:cs typeface="Arabic Typesetting" panose="03020402040406030203" pitchFamily="66" charset="-78"/>
            </a:rPr>
            <a:t>Love and Belonging</a:t>
          </a:r>
          <a:r>
            <a:rPr lang="ar-IQ" sz="3200" b="0" kern="1200" dirty="0">
              <a:solidFill>
                <a:srgbClr val="C00000"/>
              </a:solidFill>
              <a:latin typeface="Arabic Typesetting" panose="03020402040406030203" pitchFamily="66" charset="-78"/>
              <a:cs typeface="Arabic Typesetting" panose="03020402040406030203" pitchFamily="66" charset="-78"/>
            </a:rPr>
            <a:t> </a:t>
          </a:r>
          <a:r>
            <a:rPr lang="ar-IQ" sz="3200" b="0" kern="1200" dirty="0">
              <a:latin typeface="Arabic Typesetting" panose="03020402040406030203" pitchFamily="66" charset="-78"/>
              <a:cs typeface="Arabic Typesetting" panose="03020402040406030203" pitchFamily="66" charset="-78"/>
            </a:rPr>
            <a:t>(الأصدقاء، العائلة...الخ)</a:t>
          </a:r>
          <a:endParaRPr lang="en-US" sz="3200" b="0" kern="1200" dirty="0">
            <a:latin typeface="Arabic Typesetting" panose="03020402040406030203" pitchFamily="66" charset="-78"/>
            <a:cs typeface="Arabic Typesetting" panose="03020402040406030203" pitchFamily="66" charset="-78"/>
          </a:endParaRPr>
        </a:p>
      </dsp:txBody>
      <dsp:txXfrm>
        <a:off x="3553079" y="3029495"/>
        <a:ext cx="4711857" cy="1031802"/>
      </dsp:txXfrm>
    </dsp:sp>
    <dsp:sp modelId="{D4E92FD1-4839-42E6-9674-A415FC58349A}">
      <dsp:nvSpPr>
        <dsp:cNvPr id="0" name=""/>
        <dsp:cNvSpPr/>
      </dsp:nvSpPr>
      <dsp:spPr>
        <a:xfrm>
          <a:off x="1014469" y="3983325"/>
          <a:ext cx="9753645" cy="1527508"/>
        </a:xfrm>
        <a:prstGeom prst="trapezoid">
          <a:avLst>
            <a:gd name="adj" fmla="val 89171"/>
          </a:avLst>
        </a:prstGeom>
        <a:gradFill rotWithShape="0">
          <a:gsLst>
            <a:gs pos="0">
              <a:schemeClr val="accent3">
                <a:shade val="80000"/>
                <a:hueOff val="-173442"/>
                <a:satOff val="-8479"/>
                <a:lumOff val="20524"/>
                <a:alphaOff val="0"/>
                <a:tint val="96000"/>
                <a:lumMod val="104000"/>
              </a:schemeClr>
            </a:gs>
            <a:gs pos="100000">
              <a:schemeClr val="accent3">
                <a:shade val="80000"/>
                <a:hueOff val="-173442"/>
                <a:satOff val="-8479"/>
                <a:lumOff val="2052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b="1" kern="1200" dirty="0">
              <a:solidFill>
                <a:srgbClr val="C00000"/>
              </a:solidFill>
              <a:latin typeface="Arabic Typesetting" panose="03020402040406030203" pitchFamily="66" charset="-78"/>
              <a:cs typeface="Arabic Typesetting" panose="03020402040406030203" pitchFamily="66" charset="-78"/>
            </a:rPr>
            <a:t>حاجات الأمان </a:t>
          </a:r>
          <a:r>
            <a:rPr lang="en-US" sz="3200" b="1" kern="1200" dirty="0">
              <a:solidFill>
                <a:srgbClr val="C00000"/>
              </a:solidFill>
              <a:latin typeface="Arabic Typesetting" panose="03020402040406030203" pitchFamily="66" charset="-78"/>
              <a:cs typeface="Arabic Typesetting" panose="03020402040406030203" pitchFamily="66" charset="-78"/>
            </a:rPr>
            <a:t>Safety</a:t>
          </a:r>
          <a:r>
            <a:rPr lang="ar-IQ" sz="3200" b="1" kern="1200" dirty="0">
              <a:solidFill>
                <a:srgbClr val="C00000"/>
              </a:solidFill>
              <a:latin typeface="Arabic Typesetting" panose="03020402040406030203" pitchFamily="66" charset="-78"/>
              <a:cs typeface="Arabic Typesetting" panose="03020402040406030203" pitchFamily="66" charset="-78"/>
            </a:rPr>
            <a:t> </a:t>
          </a:r>
        </a:p>
        <a:p>
          <a:pPr marL="0" lvl="0" indent="0" algn="ctr" defTabSz="1422400" rtl="1">
            <a:lnSpc>
              <a:spcPct val="90000"/>
            </a:lnSpc>
            <a:spcBef>
              <a:spcPct val="0"/>
            </a:spcBef>
            <a:spcAft>
              <a:spcPct val="35000"/>
            </a:spcAft>
            <a:buNone/>
          </a:pPr>
          <a:r>
            <a:rPr lang="ar-IQ" sz="3200" b="0" kern="1200" dirty="0">
              <a:latin typeface="Arabic Typesetting" panose="03020402040406030203" pitchFamily="66" charset="-78"/>
              <a:cs typeface="Arabic Typesetting" panose="03020402040406030203" pitchFamily="66" charset="-78"/>
            </a:rPr>
            <a:t>(وتشمل توفير الأمان الصحي، والوظيفي، وتوفر الموارد، والبيت، وحاجات العائلة...الخ)</a:t>
          </a:r>
          <a:endParaRPr lang="en-US" sz="3200" b="0" kern="1200" dirty="0">
            <a:latin typeface="Arabic Typesetting" panose="03020402040406030203" pitchFamily="66" charset="-78"/>
            <a:cs typeface="Arabic Typesetting" panose="03020402040406030203" pitchFamily="66" charset="-78"/>
          </a:endParaRPr>
        </a:p>
      </dsp:txBody>
      <dsp:txXfrm>
        <a:off x="2721357" y="3983325"/>
        <a:ext cx="6339869" cy="1527508"/>
      </dsp:txXfrm>
    </dsp:sp>
    <dsp:sp modelId="{093D8DC4-E114-4AFE-AECF-3538892CDD45}">
      <dsp:nvSpPr>
        <dsp:cNvPr id="0" name=""/>
        <dsp:cNvSpPr/>
      </dsp:nvSpPr>
      <dsp:spPr>
        <a:xfrm>
          <a:off x="0" y="5528841"/>
          <a:ext cx="11987282" cy="1192680"/>
        </a:xfrm>
        <a:prstGeom prst="trapezoid">
          <a:avLst>
            <a:gd name="adj" fmla="val 89171"/>
          </a:avLst>
        </a:prstGeom>
        <a:gradFill rotWithShape="0">
          <a:gsLst>
            <a:gs pos="0">
              <a:schemeClr val="accent3">
                <a:shade val="80000"/>
                <a:hueOff val="-231256"/>
                <a:satOff val="-11306"/>
                <a:lumOff val="27365"/>
                <a:alphaOff val="0"/>
                <a:tint val="96000"/>
                <a:lumMod val="104000"/>
              </a:schemeClr>
            </a:gs>
            <a:gs pos="100000">
              <a:schemeClr val="accent3">
                <a:shade val="80000"/>
                <a:hueOff val="-231256"/>
                <a:satOff val="-11306"/>
                <a:lumOff val="2736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rtl="1">
            <a:lnSpc>
              <a:spcPct val="90000"/>
            </a:lnSpc>
            <a:spcBef>
              <a:spcPct val="0"/>
            </a:spcBef>
            <a:spcAft>
              <a:spcPct val="35000"/>
            </a:spcAft>
            <a:buNone/>
          </a:pPr>
          <a:r>
            <a:rPr lang="ar-IQ" sz="3200" b="1" kern="1200" dirty="0">
              <a:solidFill>
                <a:srgbClr val="C00000"/>
              </a:solidFill>
              <a:latin typeface="Arabic Typesetting" panose="03020402040406030203" pitchFamily="66" charset="-78"/>
              <a:cs typeface="Arabic Typesetting" panose="03020402040406030203" pitchFamily="66" charset="-78"/>
            </a:rPr>
            <a:t>الحاجات الفسلجية </a:t>
          </a:r>
          <a:r>
            <a:rPr lang="en-US" sz="3200" b="1" kern="1200" dirty="0">
              <a:solidFill>
                <a:srgbClr val="C00000"/>
              </a:solidFill>
              <a:latin typeface="Arabic Typesetting" panose="03020402040406030203" pitchFamily="66" charset="-78"/>
              <a:cs typeface="Arabic Typesetting" panose="03020402040406030203" pitchFamily="66" charset="-78"/>
            </a:rPr>
            <a:t>Physiological</a:t>
          </a:r>
          <a:endParaRPr lang="ar-IQ" sz="3200" b="1" kern="1200" dirty="0">
            <a:solidFill>
              <a:srgbClr val="C00000"/>
            </a:solidFill>
            <a:latin typeface="Arabic Typesetting" panose="03020402040406030203" pitchFamily="66" charset="-78"/>
            <a:cs typeface="Arabic Typesetting" panose="03020402040406030203" pitchFamily="66" charset="-78"/>
          </a:endParaRPr>
        </a:p>
        <a:p>
          <a:pPr marL="0" lvl="0" indent="0" algn="ctr" defTabSz="1422400">
            <a:lnSpc>
              <a:spcPct val="90000"/>
            </a:lnSpc>
            <a:spcBef>
              <a:spcPct val="0"/>
            </a:spcBef>
            <a:spcAft>
              <a:spcPct val="35000"/>
            </a:spcAft>
            <a:buNone/>
          </a:pPr>
          <a:r>
            <a:rPr lang="ar-IQ" sz="3200" b="0" kern="1200" dirty="0">
              <a:latin typeface="Arabic Typesetting" panose="03020402040406030203" pitchFamily="66" charset="-78"/>
              <a:cs typeface="Arabic Typesetting" panose="03020402040406030203" pitchFamily="66" charset="-78"/>
            </a:rPr>
            <a:t> (التنفس، الطعام، الماء، النوم...الخ)</a:t>
          </a:r>
          <a:endParaRPr lang="en-US" sz="3200" b="0" kern="1200" dirty="0">
            <a:latin typeface="Arabic Typesetting" panose="03020402040406030203" pitchFamily="66" charset="-78"/>
            <a:cs typeface="Arabic Typesetting" panose="03020402040406030203" pitchFamily="66" charset="-78"/>
          </a:endParaRPr>
        </a:p>
      </dsp:txBody>
      <dsp:txXfrm>
        <a:off x="2097774" y="5528841"/>
        <a:ext cx="7791733" cy="119268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ADBE9A19-AF91-4B65-AEF5-889607BCA402}" type="datetimeFigureOut">
              <a:rPr lang="ar-IQ" smtClean="0"/>
              <a:t>20/02/1443</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E363EE78-1955-4F27-A30A-AAE862B4823F}" type="slidenum">
              <a:rPr lang="ar-IQ" smtClean="0"/>
              <a:t>‹#›</a:t>
            </a:fld>
            <a:endParaRPr lang="ar-IQ"/>
          </a:p>
        </p:txBody>
      </p:sp>
    </p:spTree>
    <p:extLst>
      <p:ext uri="{BB962C8B-B14F-4D97-AF65-F5344CB8AC3E}">
        <p14:creationId xmlns:p14="http://schemas.microsoft.com/office/powerpoint/2010/main" val="221455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1400" b="1" dirty="0">
                <a:solidFill>
                  <a:srgbClr val="00B0F0"/>
                </a:solidFill>
              </a:rPr>
              <a:t>هرم ماسلو للحاجات والدوافع الإنسانية</a:t>
            </a:r>
            <a:r>
              <a:rPr lang="ar-IQ" sz="1400" b="1" baseline="0" dirty="0">
                <a:solidFill>
                  <a:srgbClr val="00B0F0"/>
                </a:solidFill>
              </a:rPr>
              <a:t> </a:t>
            </a:r>
            <a:r>
              <a:rPr lang="en-US" sz="1400" b="1" i="0" kern="1200" dirty="0">
                <a:solidFill>
                  <a:srgbClr val="00B0F0"/>
                </a:solidFill>
                <a:effectLst/>
                <a:latin typeface="+mn-lt"/>
                <a:ea typeface="+mn-ea"/>
                <a:cs typeface="+mn-cs"/>
              </a:rPr>
              <a:t>Hierarchy of needs</a:t>
            </a:r>
          </a:p>
          <a:p>
            <a:pPr marL="0" marR="0" lvl="0" indent="0" algn="r" defTabSz="914400" rtl="1" eaLnBrk="1" fontAlgn="auto" latinLnBrk="0" hangingPunct="1">
              <a:lnSpc>
                <a:spcPct val="100000"/>
              </a:lnSpc>
              <a:spcBef>
                <a:spcPts val="0"/>
              </a:spcBef>
              <a:spcAft>
                <a:spcPts val="0"/>
              </a:spcAft>
              <a:buClrTx/>
              <a:buSzTx/>
              <a:buFontTx/>
              <a:buNone/>
              <a:tabLst/>
              <a:defRPr/>
            </a:pPr>
            <a:endParaRPr lang="ar-IQ" dirty="0"/>
          </a:p>
        </p:txBody>
      </p:sp>
      <p:sp>
        <p:nvSpPr>
          <p:cNvPr id="4" name="Slide Number Placeholder 3"/>
          <p:cNvSpPr>
            <a:spLocks noGrp="1"/>
          </p:cNvSpPr>
          <p:nvPr>
            <p:ph type="sldNum" sz="quarter" idx="10"/>
          </p:nvPr>
        </p:nvSpPr>
        <p:spPr/>
        <p:txBody>
          <a:bodyPr/>
          <a:lstStyle/>
          <a:p>
            <a:fld id="{E363EE78-1955-4F27-A30A-AAE862B4823F}" type="slidenum">
              <a:rPr lang="ar-IQ" smtClean="0"/>
              <a:t>9</a:t>
            </a:fld>
            <a:endParaRPr lang="ar-IQ"/>
          </a:p>
        </p:txBody>
      </p:sp>
    </p:spTree>
    <p:extLst>
      <p:ext uri="{BB962C8B-B14F-4D97-AF65-F5344CB8AC3E}">
        <p14:creationId xmlns:p14="http://schemas.microsoft.com/office/powerpoint/2010/main" val="331849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328967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382860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F7473-B5A2-4640-8BDF-BF0FCDB8D6AD}"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2306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4012487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F7473-B5A2-4640-8BDF-BF0FCDB8D6AD}"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1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808462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79405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4131976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3486237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708A0-D82A-4EC2-A6F7-870377396E3C}" type="datetimeFigureOut">
              <a:rPr lang="ar-IQ" smtClean="0"/>
              <a:t>20/02/1443</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412441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251108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D708A0-D82A-4EC2-A6F7-870377396E3C}" type="datetimeFigureOut">
              <a:rPr lang="ar-IQ" smtClean="0"/>
              <a:t>20/02/1443</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41084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D708A0-D82A-4EC2-A6F7-870377396E3C}" type="datetimeFigureOut">
              <a:rPr lang="ar-IQ" smtClean="0"/>
              <a:t>20/02/1443</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2533455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708A0-D82A-4EC2-A6F7-870377396E3C}" type="datetimeFigureOut">
              <a:rPr lang="ar-IQ" smtClean="0"/>
              <a:t>20/02/1443</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154842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108590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ED708A0-D82A-4EC2-A6F7-870377396E3C}" type="datetimeFigureOut">
              <a:rPr lang="ar-IQ" smtClean="0"/>
              <a:t>20/02/1443</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F7473-B5A2-4640-8BDF-BF0FCDB8D6AD}" type="slidenum">
              <a:rPr lang="ar-IQ" smtClean="0"/>
              <a:t>‹#›</a:t>
            </a:fld>
            <a:endParaRPr lang="ar-IQ"/>
          </a:p>
        </p:txBody>
      </p:sp>
    </p:spTree>
    <p:extLst>
      <p:ext uri="{BB962C8B-B14F-4D97-AF65-F5344CB8AC3E}">
        <p14:creationId xmlns:p14="http://schemas.microsoft.com/office/powerpoint/2010/main" val="1342021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D708A0-D82A-4EC2-A6F7-870377396E3C}" type="datetimeFigureOut">
              <a:rPr lang="ar-IQ" smtClean="0"/>
              <a:t>20/02/1443</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0F7473-B5A2-4640-8BDF-BF0FCDB8D6AD}" type="slidenum">
              <a:rPr lang="ar-IQ" smtClean="0"/>
              <a:t>‹#›</a:t>
            </a:fld>
            <a:endParaRPr lang="ar-IQ"/>
          </a:p>
        </p:txBody>
      </p:sp>
    </p:spTree>
    <p:extLst>
      <p:ext uri="{BB962C8B-B14F-4D97-AF65-F5344CB8AC3E}">
        <p14:creationId xmlns:p14="http://schemas.microsoft.com/office/powerpoint/2010/main" val="216204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3528" y="1838870"/>
            <a:ext cx="9144000" cy="2387600"/>
          </a:xfrm>
        </p:spPr>
        <p:txBody>
          <a:bodyPr>
            <a:normAutofit fontScale="90000"/>
          </a:bodyPr>
          <a:lstStyle/>
          <a:p>
            <a:pPr rtl="1"/>
            <a:r>
              <a:rPr lang="ar-IQ" b="1" dirty="0">
                <a:latin typeface="Arabic Typesetting" panose="03020402040406030203" pitchFamily="66" charset="-78"/>
                <a:cs typeface="Arabic Typesetting" panose="03020402040406030203" pitchFamily="66" charset="-78"/>
              </a:rPr>
              <a:t>مدرســة علم النفس الإنساني</a:t>
            </a:r>
            <a:br>
              <a:rPr lang="en-US" b="1" dirty="0">
                <a:latin typeface="Arabic Typesetting" panose="03020402040406030203" pitchFamily="66" charset="-78"/>
                <a:cs typeface="Arabic Typesetting" panose="03020402040406030203" pitchFamily="66" charset="-78"/>
              </a:rPr>
            </a:br>
            <a:r>
              <a:rPr lang="ar-IQ" dirty="0">
                <a:latin typeface="Arabic Typesetting" panose="03020402040406030203" pitchFamily="66" charset="-78"/>
                <a:cs typeface="Arabic Typesetting" panose="03020402040406030203" pitchFamily="66" charset="-78"/>
              </a:rPr>
              <a:t> </a:t>
            </a:r>
            <a:r>
              <a:rPr lang="en-US" dirty="0">
                <a:latin typeface="Arabic Typesetting" panose="03020402040406030203" pitchFamily="66" charset="-78"/>
                <a:cs typeface="Arabic Typesetting" panose="03020402040406030203" pitchFamily="66" charset="-78"/>
              </a:rPr>
              <a:t>Humanistic Psychology</a:t>
            </a:r>
            <a:r>
              <a:rPr lang="en-US" b="1" dirty="0">
                <a:latin typeface="Arabic Typesetting" panose="03020402040406030203" pitchFamily="66" charset="-78"/>
                <a:cs typeface="Arabic Typesetting" panose="03020402040406030203" pitchFamily="66" charset="-78"/>
              </a:rPr>
              <a:t> </a:t>
            </a:r>
            <a:br>
              <a:rPr lang="en-US" b="1" dirty="0">
                <a:latin typeface="Arabic Typesetting" panose="03020402040406030203" pitchFamily="66" charset="-78"/>
                <a:cs typeface="Arabic Typesetting" panose="03020402040406030203" pitchFamily="66" charset="-78"/>
              </a:rPr>
            </a:br>
            <a:endParaRPr lang="en-US" b="1"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48703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6960DC-8206-4E93-8634-4B4F6491EF61}"/>
              </a:ext>
            </a:extLst>
          </p:cNvPr>
          <p:cNvSpPr>
            <a:spLocks noGrp="1"/>
          </p:cNvSpPr>
          <p:nvPr>
            <p:ph type="title"/>
          </p:nvPr>
        </p:nvSpPr>
        <p:spPr>
          <a:xfrm>
            <a:off x="2592925" y="624110"/>
            <a:ext cx="8911687" cy="1001490"/>
          </a:xfrm>
        </p:spPr>
        <p:txBody>
          <a:bodyPr>
            <a:normAutofit fontScale="90000"/>
          </a:bodyPr>
          <a:lstStyle/>
          <a:p>
            <a:r>
              <a:rPr lang="ar-IQ" sz="4000" b="1" dirty="0">
                <a:latin typeface="Arabic Typesetting" panose="03020402040406030203" pitchFamily="66" charset="-78"/>
                <a:cs typeface="Arabic Typesetting" panose="03020402040406030203" pitchFamily="66" charset="-78"/>
              </a:rPr>
              <a:t>نقاط الضعف</a:t>
            </a:r>
            <a:br>
              <a:rPr lang="ar-IQ" b="1" dirty="0">
                <a:latin typeface="Arabic Typesetting" panose="03020402040406030203" pitchFamily="66" charset="-78"/>
                <a:cs typeface="Arabic Typesetting" panose="03020402040406030203" pitchFamily="66" charset="-78"/>
              </a:rPr>
            </a:br>
            <a:endParaRPr lang="en-US" dirty="0"/>
          </a:p>
        </p:txBody>
      </p:sp>
      <p:sp>
        <p:nvSpPr>
          <p:cNvPr id="3" name="Content Placeholder 2">
            <a:extLst>
              <a:ext uri="{FF2B5EF4-FFF2-40B4-BE49-F238E27FC236}">
                <a16:creationId xmlns:a16="http://schemas.microsoft.com/office/drawing/2014/main" id="{14FCABB5-6D67-42A6-90D8-2A07C1D8CD2B}"/>
              </a:ext>
            </a:extLst>
          </p:cNvPr>
          <p:cNvSpPr>
            <a:spLocks noGrp="1"/>
          </p:cNvSpPr>
          <p:nvPr>
            <p:ph idx="1"/>
          </p:nvPr>
        </p:nvSpPr>
        <p:spPr/>
        <p:txBody>
          <a:bodyPr>
            <a:noAutofit/>
          </a:bodyPr>
          <a:lstStyle/>
          <a:p>
            <a:pPr lvl="0" algn="just"/>
            <a:r>
              <a:rPr lang="ar-IQ" sz="3200" dirty="0">
                <a:latin typeface="Arabic Typesetting" panose="03020402040406030203" pitchFamily="66" charset="-78"/>
                <a:cs typeface="Arabic Typesetting" panose="03020402040406030203" pitchFamily="66" charset="-78"/>
              </a:rPr>
              <a:t>تكمن المشكلة الرئيسية في نظرية ماسلو في التسلسل الهرمي للاحتياجات في أنه لا يمكن اختبارها تجريبيًا – كما انه لا توجد طريقة لقياس أو للتعرف على مقدار الإشباع الكافي لدى الإنسان وبدقة بحيث نستطيع ان نحدد امكانية الإنتقال الى الحاجات الأعلى في مستوى التطور.</a:t>
            </a:r>
            <a:endParaRPr lang="en-US" sz="3200" dirty="0">
              <a:latin typeface="Arabic Typesetting" panose="03020402040406030203" pitchFamily="66" charset="-78"/>
              <a:cs typeface="Arabic Typesetting" panose="03020402040406030203" pitchFamily="66" charset="-78"/>
            </a:endParaRPr>
          </a:p>
          <a:p>
            <a:pPr lvl="0" algn="just"/>
            <a:r>
              <a:rPr lang="ar-IQ" sz="3200" dirty="0">
                <a:latin typeface="Arabic Typesetting" panose="03020402040406030203" pitchFamily="66" charset="-78"/>
                <a:cs typeface="Arabic Typesetting" panose="03020402040406030203" pitchFamily="66" charset="-78"/>
              </a:rPr>
              <a:t>ان هرم الحاجات لايأخذ الفروق الفردية بين الناس بنظر الإعتبار. فبعض الناس يكون همهم الأكبر هو إشباع الحاجات الأساسية فتراهم ينفقون الكثير من الجهد والمال على قضايا الطعام وإشباع الحاجات الأدنى في سلم التطور. بينما يفضل آخرون تناول الطعام البسيط من أجل التوفير وتحقيق أهداف أهم في المستقبل.</a:t>
            </a:r>
            <a:endParaRPr lang="en-US" sz="3200" dirty="0">
              <a:latin typeface="Arabic Typesetting" panose="03020402040406030203" pitchFamily="66" charset="-78"/>
              <a:cs typeface="Arabic Typesetting" panose="03020402040406030203" pitchFamily="66" charset="-78"/>
            </a:endParaRPr>
          </a:p>
          <a:p>
            <a:pPr marL="0" indent="0" algn="just">
              <a:buNone/>
            </a:pP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561045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711178-9A56-4FAE-9965-4B18FC157F52}"/>
              </a:ext>
            </a:extLst>
          </p:cNvPr>
          <p:cNvSpPr>
            <a:spLocks noGrp="1"/>
          </p:cNvSpPr>
          <p:nvPr>
            <p:ph idx="1"/>
          </p:nvPr>
        </p:nvSpPr>
        <p:spPr/>
        <p:txBody>
          <a:bodyPr>
            <a:normAutofit/>
          </a:bodyPr>
          <a:lstStyle/>
          <a:p>
            <a:pPr algn="just"/>
            <a:r>
              <a:rPr lang="ar-IQ" sz="3600" dirty="0">
                <a:latin typeface="Arabic Typesetting" panose="03020402040406030203" pitchFamily="66" charset="-78"/>
                <a:cs typeface="Arabic Typesetting" panose="03020402040406030203" pitchFamily="66" charset="-78"/>
              </a:rPr>
              <a:t>هرم الحاجات لا يأخذ الاختلافات الثقافية أيضاً بنظر الإعتبار. في امريكا مثلاً يمكن للعوائل المتوسطة ان تفكر بتوفير تكاليف الدراسة الجامعية لأبناءها في أحسن الأحوال. لكنهم لا يشغلون تفكيرهم كثيراً بمحاولة ضمان مستقبل ابناءهم وأحفادهم. على العكس من العراقيين على سبيل المثال، حيث نلاحظ ان الآباء يخططون لضمان </a:t>
            </a:r>
            <a:r>
              <a:rPr lang="ar-IQ" sz="3600">
                <a:latin typeface="Arabic Typesetting" panose="03020402040406030203" pitchFamily="66" charset="-78"/>
                <a:cs typeface="Arabic Typesetting" panose="03020402040406030203" pitchFamily="66" charset="-78"/>
              </a:rPr>
              <a:t>مستقبل ليس ابناءهم فقط، بل حتى أحفادهم</a:t>
            </a:r>
            <a:r>
              <a:rPr lang="ar-IQ" sz="3600" dirty="0">
                <a:latin typeface="Arabic Typesetting" panose="03020402040406030203" pitchFamily="66" charset="-78"/>
                <a:cs typeface="Arabic Typesetting" panose="03020402040406030203" pitchFamily="66" charset="-78"/>
              </a:rPr>
              <a:t>.</a:t>
            </a:r>
            <a:endParaRPr lang="en-US" sz="3600" dirty="0">
              <a:latin typeface="Arabic Typesetting" panose="03020402040406030203" pitchFamily="66" charset="-78"/>
              <a:cs typeface="Arabic Typesetting" panose="03020402040406030203" pitchFamily="66" charset="-78"/>
            </a:endParaRPr>
          </a:p>
          <a:p>
            <a:pPr marL="0" indent="0" algn="just">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734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CD5271-0B30-4EEE-8DD9-46262285E1CD}"/>
              </a:ext>
            </a:extLst>
          </p:cNvPr>
          <p:cNvSpPr>
            <a:spLocks noGrp="1"/>
          </p:cNvSpPr>
          <p:nvPr>
            <p:ph type="title"/>
          </p:nvPr>
        </p:nvSpPr>
        <p:spPr>
          <a:xfrm>
            <a:off x="2592925" y="624110"/>
            <a:ext cx="8911687" cy="967623"/>
          </a:xfrm>
        </p:spPr>
        <p:txBody>
          <a:bodyPr>
            <a:normAutofit fontScale="90000"/>
          </a:bodyPr>
          <a:lstStyle/>
          <a:p>
            <a:r>
              <a:rPr lang="ar-IQ" sz="4000" b="1" dirty="0">
                <a:latin typeface="Arabic Typesetting" panose="03020402040406030203" pitchFamily="66" charset="-78"/>
                <a:cs typeface="Arabic Typesetting" panose="03020402040406030203" pitchFamily="66" charset="-78"/>
              </a:rPr>
              <a:t>نقاط القوة</a:t>
            </a:r>
            <a:br>
              <a:rPr lang="en-US" dirty="0"/>
            </a:br>
            <a:endParaRPr lang="en-US" dirty="0"/>
          </a:p>
        </p:txBody>
      </p:sp>
      <p:sp>
        <p:nvSpPr>
          <p:cNvPr id="5" name="Content Placeholder 4">
            <a:extLst>
              <a:ext uri="{FF2B5EF4-FFF2-40B4-BE49-F238E27FC236}">
                <a16:creationId xmlns:a16="http://schemas.microsoft.com/office/drawing/2014/main" id="{DA9895C1-991B-4A2E-862D-122B1BC82A35}"/>
              </a:ext>
            </a:extLst>
          </p:cNvPr>
          <p:cNvSpPr>
            <a:spLocks noGrp="1"/>
          </p:cNvSpPr>
          <p:nvPr>
            <p:ph idx="1"/>
          </p:nvPr>
        </p:nvSpPr>
        <p:spPr>
          <a:xfrm>
            <a:off x="2592925" y="1828800"/>
            <a:ext cx="8915400" cy="3777622"/>
          </a:xfrm>
        </p:spPr>
        <p:txBody>
          <a:bodyPr>
            <a:normAutofit/>
          </a:bodyPr>
          <a:lstStyle/>
          <a:p>
            <a:pPr lvl="0" algn="just"/>
            <a:r>
              <a:rPr lang="ar-IQ" sz="3200" dirty="0">
                <a:latin typeface="Arabic Typesetting" panose="03020402040406030203" pitchFamily="66" charset="-78"/>
                <a:cs typeface="Arabic Typesetting" panose="03020402040406030203" pitchFamily="66" charset="-78"/>
              </a:rPr>
              <a:t>انها نظرية سهلة الفهم، و واضحة، وبسيطة. ويمكن حتى للشخص العادي من فهم هذه النظرية وربما الإعجاب بها. </a:t>
            </a:r>
            <a:endParaRPr lang="en-US" sz="3200" dirty="0">
              <a:latin typeface="Arabic Typesetting" panose="03020402040406030203" pitchFamily="66" charset="-78"/>
              <a:cs typeface="Arabic Typesetting" panose="03020402040406030203" pitchFamily="66" charset="-78"/>
            </a:endParaRPr>
          </a:p>
          <a:p>
            <a:pPr lvl="0" algn="just"/>
            <a:r>
              <a:rPr lang="ar-IQ" sz="3200" dirty="0">
                <a:latin typeface="Arabic Typesetting" panose="03020402040406030203" pitchFamily="66" charset="-78"/>
                <a:cs typeface="Arabic Typesetting" panose="03020402040406030203" pitchFamily="66" charset="-78"/>
              </a:rPr>
              <a:t>انها تأخذ في الاعتبار الطبيعة البشرية التي تتطلب تلبية احتياجات المستوى الأدنى. فالإنسان مهما بلغ من مستوى التطور فانه لايمكنه ابداً التخلي عن إشباع حاجاته الأساسية.</a:t>
            </a:r>
            <a:endParaRPr lang="en-US" sz="3200" dirty="0">
              <a:latin typeface="Arabic Typesetting" panose="03020402040406030203" pitchFamily="66" charset="-78"/>
              <a:cs typeface="Arabic Typesetting" panose="03020402040406030203" pitchFamily="66" charset="-78"/>
            </a:endParaRPr>
          </a:p>
          <a:p>
            <a:pPr lvl="0" algn="just"/>
            <a:r>
              <a:rPr lang="ar-IQ" sz="3200" dirty="0">
                <a:latin typeface="Arabic Typesetting" panose="03020402040406030203" pitchFamily="66" charset="-78"/>
                <a:cs typeface="Arabic Typesetting" panose="03020402040406030203" pitchFamily="66" charset="-78"/>
              </a:rPr>
              <a:t>انها تقدم تفسيراً ذا مسحة إنسانية واضحة لطبيعة الفوارق الفردية على المستوى السلوكي والفكري والثقافي بين طبقات الناس العليا في المجتمع الذين وقف الحظ معهم وأشبعوا حاجاتهم الأساسية حد التخمة، والطبقات المسحوقة التي لا تسطيع أحياناً توفير قوتها اليومي.</a:t>
            </a:r>
            <a:endParaRPr lang="en-US" sz="3200" dirty="0">
              <a:latin typeface="Arabic Typesetting" panose="03020402040406030203" pitchFamily="66" charset="-78"/>
              <a:cs typeface="Arabic Typesetting" panose="03020402040406030203" pitchFamily="66" charset="-78"/>
            </a:endParaRPr>
          </a:p>
          <a:p>
            <a:pPr marL="0" indent="0" algn="just">
              <a:buNone/>
            </a:pPr>
            <a:endParaRPr lang="en-US" sz="32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119094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r>
              <a:rPr lang="ar-IQ" sz="3600" dirty="0">
                <a:latin typeface="Arabic Typesetting" panose="03020402040406030203" pitchFamily="66" charset="-78"/>
                <a:cs typeface="Arabic Typesetting" panose="03020402040406030203" pitchFamily="66" charset="-78"/>
              </a:rPr>
              <a:t>بعد إنتهاء الحربين العالميتين الأولى الثانية وماسببته هذه الحروب من مآسي كارثية للبشرية أثرت حتى على طريقة ونظرة علماء النفس للنفس الإنسانية باعتبار إن الإنسان هو سبب كل الدمار الذي حصل للعالم. </a:t>
            </a:r>
          </a:p>
          <a:p>
            <a:pPr marL="0" indent="0" algn="just">
              <a:buNone/>
            </a:pPr>
            <a:r>
              <a:rPr lang="ar-IQ" sz="3600" dirty="0">
                <a:latin typeface="Arabic Typesetting" panose="03020402040406030203" pitchFamily="66" charset="-78"/>
                <a:cs typeface="Arabic Typesetting" panose="03020402040406030203" pitchFamily="66" charset="-78"/>
              </a:rPr>
              <a:t>وبعد ان بدأ الناس في بناء حياتهم من جديد. ظهر خلال خمسينات القرن الماضي، علم النفس الإنساني بإعتباره تمثيلاً لصفحة جديدة في حياة البشرية، صفحة مليئة بالأمل بمستقبل أفضل للإنسان الذي سحقته الحروب.</a:t>
            </a:r>
          </a:p>
        </p:txBody>
      </p:sp>
    </p:spTree>
    <p:extLst>
      <p:ext uri="{BB962C8B-B14F-4D97-AF65-F5344CB8AC3E}">
        <p14:creationId xmlns:p14="http://schemas.microsoft.com/office/powerpoint/2010/main" val="3417105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3B6A8-6DAA-48B5-AACA-148B9D9417CD}"/>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فجاءت هذه المدرسة كرد فعل على أطروحات كل من المدرستين التحليلية والسلوكية</a:t>
            </a:r>
            <a:r>
              <a:rPr lang="ar-IQ" sz="3600" b="1"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اللتان سيطرتا على ميدان علم النفس خلال النصف الاول من القرن العشرين تقريباً. لذا يُشار للمدرسة الإنسانية باعتبارها "القوة الثالثة" </a:t>
            </a:r>
            <a:r>
              <a:rPr lang="en-US" sz="3600">
                <a:latin typeface="Arabic Typesetting" panose="03020402040406030203" pitchFamily="66" charset="-78"/>
                <a:cs typeface="Arabic Typesetting" panose="03020402040406030203" pitchFamily="66" charset="-78"/>
              </a:rPr>
              <a:t>Third </a:t>
            </a:r>
            <a:r>
              <a:rPr lang="en-US" sz="3600" dirty="0">
                <a:latin typeface="Arabic Typesetting" panose="03020402040406030203" pitchFamily="66" charset="-78"/>
                <a:cs typeface="Arabic Typesetting" panose="03020402040406030203" pitchFamily="66" charset="-78"/>
              </a:rPr>
              <a:t>force</a:t>
            </a:r>
            <a:r>
              <a:rPr lang="ar-IQ" sz="3600" dirty="0">
                <a:latin typeface="Arabic Typesetting" panose="03020402040406030203" pitchFamily="66" charset="-78"/>
                <a:cs typeface="Arabic Typesetting" panose="03020402040406030203" pitchFamily="66" charset="-78"/>
              </a:rPr>
              <a:t>.</a:t>
            </a:r>
          </a:p>
          <a:p>
            <a:pPr marL="0" indent="0" algn="just">
              <a:buNone/>
            </a:pPr>
            <a:r>
              <a:rPr lang="ar-IQ" sz="3600" dirty="0">
                <a:latin typeface="Arabic Typesetting" panose="03020402040406030203" pitchFamily="66" charset="-78"/>
                <a:cs typeface="Arabic Typesetting" panose="03020402040406030203" pitchFamily="66" charset="-78"/>
              </a:rPr>
              <a:t>حيث كانت المدرسة التحليلية تركز على الجزء اللاواعي من العقل الأنساني، ودور الدوافع اللاشعورية، وتحديداً المستمدة من غريزتي الجنس والعدوان في تحريك السلوك الإنساني.</a:t>
            </a:r>
          </a:p>
          <a:p>
            <a:pPr marL="0" indent="0">
              <a:buNone/>
            </a:pPr>
            <a:endParaRPr lang="en-US" sz="3600" dirty="0"/>
          </a:p>
        </p:txBody>
      </p:sp>
    </p:spTree>
    <p:extLst>
      <p:ext uri="{BB962C8B-B14F-4D97-AF65-F5344CB8AC3E}">
        <p14:creationId xmlns:p14="http://schemas.microsoft.com/office/powerpoint/2010/main" val="1240088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22CC64-F702-400B-903A-D59A48CD566D}"/>
              </a:ext>
            </a:extLst>
          </p:cNvPr>
          <p:cNvSpPr>
            <a:spLocks noGrp="1"/>
          </p:cNvSpPr>
          <p:nvPr>
            <p:ph idx="1"/>
          </p:nvPr>
        </p:nvSpPr>
        <p:spPr/>
        <p:txBody>
          <a:bodyPr>
            <a:normAutofit/>
          </a:bodyPr>
          <a:lstStyle/>
          <a:p>
            <a:pPr marL="0" indent="0" algn="just">
              <a:buNone/>
            </a:pPr>
            <a:endParaRPr lang="en-US" sz="3600" dirty="0">
              <a:latin typeface="Arabic Typesetting" panose="03020402040406030203" pitchFamily="66" charset="-78"/>
              <a:cs typeface="Arabic Typesetting" panose="03020402040406030203" pitchFamily="66" charset="-78"/>
            </a:endParaRPr>
          </a:p>
          <a:p>
            <a:pPr marL="0" indent="0" algn="just">
              <a:buNone/>
            </a:pPr>
            <a:r>
              <a:rPr lang="ar-IQ" sz="3600" dirty="0">
                <a:latin typeface="Arabic Typesetting" panose="03020402040406030203" pitchFamily="66" charset="-78"/>
                <a:cs typeface="Arabic Typesetting" panose="03020402040406030203" pitchFamily="66" charset="-78"/>
              </a:rPr>
              <a:t>بينما ركزت السلوكية على دراسة السلوك الظاهري، وعمليات الاشراط التي تشكل هذا السلوك، والأهمية الحاسمة اما لمثيرات البيئة، أو لمترتبات السلوك في تشكيل سلوك الانسان، وعدم الأهتمام بدواخل الإنسان.</a:t>
            </a:r>
          </a:p>
          <a:p>
            <a:pPr marL="0" indent="0" algn="just">
              <a:buNone/>
            </a:pPr>
            <a:endParaRPr lang="en-US" sz="3600" dirty="0"/>
          </a:p>
        </p:txBody>
      </p:sp>
    </p:spTree>
    <p:extLst>
      <p:ext uri="{BB962C8B-B14F-4D97-AF65-F5344CB8AC3E}">
        <p14:creationId xmlns:p14="http://schemas.microsoft.com/office/powerpoint/2010/main" val="139813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endParaRPr lang="ar-IQ" sz="3600" dirty="0">
              <a:latin typeface="Arabic Typesetting" panose="03020402040406030203" pitchFamily="66" charset="-78"/>
              <a:cs typeface="Arabic Typesetting" panose="03020402040406030203" pitchFamily="66" charset="-78"/>
            </a:endParaRPr>
          </a:p>
          <a:p>
            <a:pPr marL="0" indent="0">
              <a:buNone/>
            </a:pPr>
            <a:r>
              <a:rPr lang="ar-IQ" sz="3600" dirty="0">
                <a:latin typeface="Arabic Typesetting" panose="03020402040406030203" pitchFamily="66" charset="-78"/>
                <a:cs typeface="Arabic Typesetting" panose="03020402040406030203" pitchFamily="66" charset="-78"/>
              </a:rPr>
              <a:t>لقد شعر مفكروا علم النفس الإنساني ان توجه كِلا المدرستين التحليلية والسلوكية يتميز بالتشاؤم الزائد من خلال التركيز على أكثر الانفعالات مأساوية، أو من خلال تجاهل الخيار الفردي وإعتبار الإنسان عبداً لبيئته. </a:t>
            </a:r>
          </a:p>
          <a:p>
            <a:pPr marL="0" indent="0">
              <a:buNone/>
            </a:pPr>
            <a:endParaRPr lang="ar-IQ"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62891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8C25E-57AB-46B6-B1D5-9F8F9DE62FC9}"/>
              </a:ext>
            </a:extLst>
          </p:cNvPr>
          <p:cNvSpPr>
            <a:spLocks noGrp="1"/>
          </p:cNvSpPr>
          <p:nvPr>
            <p:ph idx="1"/>
          </p:nvPr>
        </p:nvSpPr>
        <p:spPr/>
        <p:txBody>
          <a:bodyPr>
            <a:normAutofit/>
          </a:bodyPr>
          <a:lstStyle/>
          <a:p>
            <a:r>
              <a:rPr lang="ar-IQ" sz="3600" dirty="0">
                <a:latin typeface="Arabic Typesetting" panose="03020402040406030203" pitchFamily="66" charset="-78"/>
                <a:cs typeface="Arabic Typesetting" panose="03020402040406030203" pitchFamily="66" charset="-78"/>
              </a:rPr>
              <a:t>لذا حاول علماء النفس الإنسانيين التركيز على الإمكانات الفردية من خلال التركيز على  </a:t>
            </a:r>
            <a:r>
              <a:rPr lang="ar-IQ" sz="3600" b="1" u="sng" dirty="0">
                <a:solidFill>
                  <a:srgbClr val="C00000"/>
                </a:solidFill>
                <a:latin typeface="Arabic Typesetting" panose="03020402040406030203" pitchFamily="66" charset="-78"/>
                <a:cs typeface="Arabic Typesetting" panose="03020402040406030203" pitchFamily="66" charset="-78"/>
              </a:rPr>
              <a:t>أهمية النمو</a:t>
            </a:r>
            <a:r>
              <a:rPr lang="ar-IQ" sz="3600" dirty="0">
                <a:latin typeface="Arabic Typesetting" panose="03020402040406030203" pitchFamily="66" charset="-78"/>
                <a:cs typeface="Arabic Typesetting" panose="03020402040406030203" pitchFamily="66" charset="-78"/>
              </a:rPr>
              <a:t> و </a:t>
            </a:r>
            <a:r>
              <a:rPr lang="ar-IQ" sz="3600" b="1" u="sng" dirty="0">
                <a:solidFill>
                  <a:srgbClr val="C00000"/>
                </a:solidFill>
                <a:latin typeface="Arabic Typesetting" panose="03020402040406030203" pitchFamily="66" charset="-78"/>
                <a:cs typeface="Arabic Typesetting" panose="03020402040406030203" pitchFamily="66" charset="-78"/>
              </a:rPr>
              <a:t>تحقيق الذات  </a:t>
            </a:r>
            <a:r>
              <a:rPr lang="en-US" sz="3600" b="1" u="sng" dirty="0">
                <a:solidFill>
                  <a:srgbClr val="C00000"/>
                </a:solidFill>
                <a:latin typeface="Arabic Typesetting" panose="03020402040406030203" pitchFamily="66" charset="-78"/>
                <a:cs typeface="Arabic Typesetting" panose="03020402040406030203" pitchFamily="66" charset="-78"/>
              </a:rPr>
              <a:t>self-actualization</a:t>
            </a:r>
            <a:r>
              <a:rPr lang="ar-IQ" sz="3600" dirty="0">
                <a:latin typeface="Arabic Typesetting" panose="03020402040406030203" pitchFamily="66" charset="-78"/>
                <a:cs typeface="Arabic Typesetting" panose="03020402040406030203" pitchFamily="66" charset="-78"/>
              </a:rPr>
              <a:t>. </a:t>
            </a:r>
          </a:p>
          <a:p>
            <a:r>
              <a:rPr lang="ar-IQ" sz="3600" dirty="0">
                <a:latin typeface="Arabic Typesetting" panose="03020402040406030203" pitchFamily="66" charset="-78"/>
                <a:cs typeface="Arabic Typesetting" panose="03020402040406030203" pitchFamily="66" charset="-78"/>
              </a:rPr>
              <a:t>كما انهم آمنوا ان الناس جيدون بالفطرة، وان الضغوطات البيئية والنفسية العقلية هي التي تحرف هذه النزعة الطبيعية. </a:t>
            </a:r>
            <a:endParaRPr lang="en-US" sz="3600" dirty="0">
              <a:latin typeface="Arabic Typesetting" panose="03020402040406030203" pitchFamily="66" charset="-78"/>
              <a:cs typeface="Arabic Typesetting" panose="03020402040406030203" pitchFamily="66" charset="-78"/>
            </a:endParaRPr>
          </a:p>
          <a:p>
            <a:pPr marL="0" indent="0">
              <a:buNone/>
            </a:pPr>
            <a:endParaRPr lang="en-US" sz="3600" dirty="0"/>
          </a:p>
        </p:txBody>
      </p:sp>
    </p:spTree>
    <p:extLst>
      <p:ext uri="{BB962C8B-B14F-4D97-AF65-F5344CB8AC3E}">
        <p14:creationId xmlns:p14="http://schemas.microsoft.com/office/powerpoint/2010/main" val="1355261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90791"/>
          </a:xfrm>
        </p:spPr>
        <p:txBody>
          <a:bodyPr>
            <a:normAutofit/>
          </a:bodyPr>
          <a:lstStyle/>
          <a:p>
            <a:pPr algn="ctr"/>
            <a:r>
              <a:rPr lang="ar-IQ" sz="4400" b="1" dirty="0">
                <a:latin typeface="Arabic Typesetting" panose="03020402040406030203" pitchFamily="66" charset="-78"/>
                <a:cs typeface="Arabic Typesetting" panose="03020402040406030203" pitchFamily="66" charset="-78"/>
              </a:rPr>
              <a:t>أشهر علماء المدرسة الإنسانية</a:t>
            </a:r>
          </a:p>
        </p:txBody>
      </p:sp>
      <p:sp>
        <p:nvSpPr>
          <p:cNvPr id="3" name="Content Placeholder 2"/>
          <p:cNvSpPr>
            <a:spLocks noGrp="1"/>
          </p:cNvSpPr>
          <p:nvPr>
            <p:ph idx="1"/>
          </p:nvPr>
        </p:nvSpPr>
        <p:spPr>
          <a:xfrm>
            <a:off x="1733265" y="1603612"/>
            <a:ext cx="10099343" cy="4421875"/>
          </a:xfrm>
        </p:spPr>
        <p:txBody>
          <a:bodyPr>
            <a:noAutofit/>
          </a:bodyPr>
          <a:lstStyle/>
          <a:p>
            <a:pPr marL="0" indent="0">
              <a:buNone/>
            </a:pPr>
            <a:r>
              <a:rPr lang="ar-IQ" sz="3600" dirty="0">
                <a:latin typeface="Arabic Typesetting" panose="03020402040406030203" pitchFamily="66" charset="-78"/>
                <a:cs typeface="Arabic Typesetting" panose="03020402040406030203" pitchFamily="66" charset="-78"/>
              </a:rPr>
              <a:t>ابراهام ماسلو </a:t>
            </a:r>
            <a:r>
              <a:rPr lang="en-US" sz="3600" b="1" dirty="0">
                <a:latin typeface="Arabic Typesetting" panose="03020402040406030203" pitchFamily="66" charset="-78"/>
                <a:cs typeface="Arabic Typesetting" panose="03020402040406030203" pitchFamily="66" charset="-78"/>
              </a:rPr>
              <a:t>Abraham Harold Maslow</a:t>
            </a:r>
            <a:r>
              <a:rPr lang="ar-IQ" sz="3600" dirty="0">
                <a:latin typeface="Arabic Typesetting" panose="03020402040406030203" pitchFamily="66" charset="-78"/>
                <a:cs typeface="Arabic Typesetting" panose="03020402040406030203" pitchFamily="66" charset="-78"/>
              </a:rPr>
              <a:t>، عالم نفس امريكي من أصل </a:t>
            </a:r>
          </a:p>
          <a:p>
            <a:pPr marL="0" indent="0">
              <a:buNone/>
            </a:pPr>
            <a:r>
              <a:rPr lang="ar-IQ" sz="3600" dirty="0">
                <a:latin typeface="Arabic Typesetting" panose="03020402040406030203" pitchFamily="66" charset="-78"/>
                <a:cs typeface="Arabic Typesetting" panose="03020402040406030203" pitchFamily="66" charset="-78"/>
              </a:rPr>
              <a:t>روسي. تتلمذ على يد عالم النفس التحليلي الفرد آدلر. أهم إنجازاته هي نظريته</a:t>
            </a:r>
          </a:p>
          <a:p>
            <a:pPr marL="0" indent="0">
              <a:buNone/>
            </a:pPr>
            <a:r>
              <a:rPr lang="ar-IQ" sz="3600" dirty="0">
                <a:latin typeface="Arabic Typesetting" panose="03020402040406030203" pitchFamily="66" charset="-78"/>
                <a:cs typeface="Arabic Typesetting" panose="03020402040406030203" pitchFamily="66" charset="-78"/>
              </a:rPr>
              <a:t>في الحاجات والدوافع الإنسانية. وربما يمكن إعتباره نظريته في الدوافع هذه </a:t>
            </a:r>
          </a:p>
          <a:p>
            <a:pPr marL="0" indent="0">
              <a:buNone/>
            </a:pPr>
            <a:r>
              <a:rPr lang="ar-IQ" sz="3600" dirty="0">
                <a:latin typeface="Arabic Typesetting" panose="03020402040406030203" pitchFamily="66" charset="-78"/>
                <a:cs typeface="Arabic Typesetting" panose="03020402040406030203" pitchFamily="66" charset="-78"/>
              </a:rPr>
              <a:t>فريدة من نوعها. فقد قسم الدوافع والحاجات الإنسانية باعتبار مدى الحاحها</a:t>
            </a:r>
          </a:p>
          <a:p>
            <a:pPr marL="0" indent="0">
              <a:buNone/>
            </a:pPr>
            <a:r>
              <a:rPr lang="ar-IQ" sz="3600" dirty="0">
                <a:latin typeface="Arabic Typesetting" panose="03020402040406030203" pitchFamily="66" charset="-78"/>
                <a:cs typeface="Arabic Typesetting" panose="03020402040406030203" pitchFamily="66" charset="-78"/>
              </a:rPr>
              <a:t>وأهميتها للانسان. ورتبها </a:t>
            </a:r>
            <a:r>
              <a:rPr lang="ar-IQ" sz="3600" b="1" dirty="0">
                <a:solidFill>
                  <a:srgbClr val="FF0000"/>
                </a:solidFill>
                <a:latin typeface="Arabic Typesetting" panose="03020402040406030203" pitchFamily="66" charset="-78"/>
                <a:cs typeface="Arabic Typesetting" panose="03020402040406030203" pitchFamily="66" charset="-78"/>
              </a:rPr>
              <a:t>ترتيباً هرمياً</a:t>
            </a:r>
            <a:r>
              <a:rPr lang="ar-IQ" sz="3600" dirty="0">
                <a:latin typeface="Arabic Typesetting" panose="03020402040406030203" pitchFamily="66" charset="-78"/>
                <a:cs typeface="Arabic Typesetting" panose="03020402040406030203" pitchFamily="66" charset="-78"/>
              </a:rPr>
              <a:t>. </a:t>
            </a:r>
          </a:p>
        </p:txBody>
      </p:sp>
      <p:pic>
        <p:nvPicPr>
          <p:cNvPr id="5" name="Picture 4"/>
          <p:cNvPicPr>
            <a:picLocks noChangeAspect="1"/>
          </p:cNvPicPr>
          <p:nvPr/>
        </p:nvPicPr>
        <p:blipFill>
          <a:blip r:embed="rId2"/>
          <a:stretch>
            <a:fillRect/>
          </a:stretch>
        </p:blipFill>
        <p:spPr>
          <a:xfrm>
            <a:off x="1733265" y="1603612"/>
            <a:ext cx="2640991" cy="3223146"/>
          </a:xfrm>
          <a:prstGeom prst="rect">
            <a:avLst/>
          </a:prstGeom>
        </p:spPr>
      </p:pic>
    </p:spTree>
    <p:extLst>
      <p:ext uri="{BB962C8B-B14F-4D97-AF65-F5344CB8AC3E}">
        <p14:creationId xmlns:p14="http://schemas.microsoft.com/office/powerpoint/2010/main" val="2938456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8A283-F0AD-4498-947C-EA3C50749CDA}"/>
              </a:ext>
            </a:extLst>
          </p:cNvPr>
          <p:cNvSpPr>
            <a:spLocks noGrp="1"/>
          </p:cNvSpPr>
          <p:nvPr>
            <p:ph idx="1"/>
          </p:nvPr>
        </p:nvSpPr>
        <p:spPr/>
        <p:txBody>
          <a:bodyPr>
            <a:normAutofit/>
          </a:bodyPr>
          <a:lstStyle/>
          <a:p>
            <a:pPr marL="0" indent="0" algn="just">
              <a:buNone/>
            </a:pPr>
            <a:r>
              <a:rPr lang="ar-IQ" sz="3600" dirty="0">
                <a:latin typeface="Arabic Typesetting" panose="03020402040406030203" pitchFamily="66" charset="-78"/>
                <a:cs typeface="Arabic Typesetting" panose="03020402040406030203" pitchFamily="66" charset="-78"/>
              </a:rPr>
              <a:t>وأوجد </a:t>
            </a:r>
            <a:r>
              <a:rPr lang="ar-IQ" sz="3600" b="1" dirty="0">
                <a:solidFill>
                  <a:srgbClr val="FF0000"/>
                </a:solidFill>
                <a:latin typeface="Arabic Typesetting" panose="03020402040406030203" pitchFamily="66" charset="-78"/>
                <a:cs typeface="Arabic Typesetting" panose="03020402040406030203" pitchFamily="66" charset="-78"/>
              </a:rPr>
              <a:t>علاقة  جدلية</a:t>
            </a:r>
            <a:r>
              <a:rPr lang="ar-IQ" sz="3600" dirty="0">
                <a:latin typeface="Arabic Typesetting" panose="03020402040406030203" pitchFamily="66" charset="-78"/>
                <a:cs typeface="Arabic Typesetting" panose="03020402040406030203" pitchFamily="66" charset="-78"/>
              </a:rPr>
              <a:t> </a:t>
            </a:r>
            <a:r>
              <a:rPr lang="ar-IQ" sz="3600" u="sng" dirty="0">
                <a:latin typeface="Arabic Typesetting" panose="03020402040406030203" pitchFamily="66" charset="-78"/>
                <a:cs typeface="Arabic Typesetting" panose="03020402040406030203" pitchFamily="66" charset="-78"/>
              </a:rPr>
              <a:t>بين هذه </a:t>
            </a:r>
            <a:r>
              <a:rPr lang="ar-IQ" sz="3600" b="1" u="sng" dirty="0">
                <a:latin typeface="Arabic Typesetting" panose="03020402040406030203" pitchFamily="66" charset="-78"/>
                <a:cs typeface="Arabic Typesetting" panose="03020402040406030203" pitchFamily="66" charset="-78"/>
              </a:rPr>
              <a:t>الحاجات والدوافع</a:t>
            </a:r>
            <a:r>
              <a:rPr lang="ar-IQ" sz="3600" b="1" dirty="0">
                <a:latin typeface="Arabic Typesetting" panose="03020402040406030203" pitchFamily="66" charset="-78"/>
                <a:cs typeface="Arabic Typesetting" panose="03020402040406030203" pitchFamily="66" charset="-78"/>
              </a:rPr>
              <a:t> </a:t>
            </a:r>
            <a:r>
              <a:rPr lang="ar-IQ" sz="3600" dirty="0">
                <a:latin typeface="Arabic Typesetting" panose="03020402040406030203" pitchFamily="66" charset="-78"/>
                <a:cs typeface="Arabic Typesetting" panose="03020402040406030203" pitchFamily="66" charset="-78"/>
              </a:rPr>
              <a:t>و </a:t>
            </a:r>
            <a:r>
              <a:rPr lang="ar-IQ" sz="3600" b="1" u="sng" dirty="0">
                <a:latin typeface="Arabic Typesetting" panose="03020402040406030203" pitchFamily="66" charset="-78"/>
                <a:cs typeface="Arabic Typesetting" panose="03020402040406030203" pitchFamily="66" charset="-78"/>
              </a:rPr>
              <a:t>مستوى التطور النفسي</a:t>
            </a:r>
            <a:r>
              <a:rPr lang="ar-IQ" sz="3600" u="sng" dirty="0">
                <a:latin typeface="Arabic Typesetting" panose="03020402040406030203" pitchFamily="66" charset="-78"/>
                <a:cs typeface="Arabic Typesetting" panose="03020402040406030203" pitchFamily="66" charset="-78"/>
              </a:rPr>
              <a:t> الذي يمكن أن يبلغه الإنسان. </a:t>
            </a:r>
            <a:r>
              <a:rPr lang="ar-IQ" sz="3600" dirty="0">
                <a:latin typeface="Arabic Typesetting" panose="03020402040406030203" pitchFamily="66" charset="-78"/>
                <a:cs typeface="Arabic Typesetting" panose="03020402040406030203" pitchFamily="66" charset="-78"/>
              </a:rPr>
              <a:t>بمعنى، وجود ترابط وتفاعل بين الدوافع الإنسانية، وإشباع الحاجات المتولدة عنها، ومدى التطور الذي نحققه على المستوى الشخصي والإنساني. </a:t>
            </a:r>
          </a:p>
          <a:p>
            <a:pPr marL="0" indent="0" algn="just">
              <a:buNone/>
            </a:pPr>
            <a:r>
              <a:rPr lang="ar-IQ" sz="3600" dirty="0">
                <a:latin typeface="Arabic Typesetting" panose="03020402040406030203" pitchFamily="66" charset="-78"/>
                <a:cs typeface="Arabic Typesetting" panose="03020402040406030203" pitchFamily="66" charset="-78"/>
              </a:rPr>
              <a:t>فان لم ننجح في إشباع الحاجات الأساسية الدنيا لن يكون بامكاننا الإنتقال الى المراحل الأعلى في سلم التطور الإنساني.</a:t>
            </a:r>
          </a:p>
          <a:p>
            <a:pPr marL="0" indent="0" algn="just">
              <a:buNone/>
            </a:pPr>
            <a:endParaRPr lang="en-US" sz="3600" dirty="0"/>
          </a:p>
        </p:txBody>
      </p:sp>
    </p:spTree>
    <p:extLst>
      <p:ext uri="{BB962C8B-B14F-4D97-AF65-F5344CB8AC3E}">
        <p14:creationId xmlns:p14="http://schemas.microsoft.com/office/powerpoint/2010/main" val="3687384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37986560"/>
              </p:ext>
            </p:extLst>
          </p:nvPr>
        </p:nvGraphicFramePr>
        <p:xfrm>
          <a:off x="204717" y="84667"/>
          <a:ext cx="11987283" cy="67215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Rounded Corners 4">
            <a:extLst>
              <a:ext uri="{FF2B5EF4-FFF2-40B4-BE49-F238E27FC236}">
                <a16:creationId xmlns:a16="http://schemas.microsoft.com/office/drawing/2014/main" id="{DC609AC1-0B09-411F-9DFE-F343833EA23D}"/>
              </a:ext>
            </a:extLst>
          </p:cNvPr>
          <p:cNvSpPr/>
          <p:nvPr/>
        </p:nvSpPr>
        <p:spPr>
          <a:xfrm>
            <a:off x="2760134" y="252863"/>
            <a:ext cx="6942666" cy="1389670"/>
          </a:xfrm>
          <a:prstGeom prst="roundRect">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rtl="1"/>
            <a:endParaRPr lang="ar-IQ" sz="3200" b="1" dirty="0">
              <a:solidFill>
                <a:srgbClr val="002060"/>
              </a:solidFill>
              <a:latin typeface="Arabic Typesetting" panose="03020402040406030203" pitchFamily="66" charset="-78"/>
              <a:cs typeface="Arabic Typesetting" panose="03020402040406030203" pitchFamily="66" charset="-78"/>
            </a:endParaRPr>
          </a:p>
          <a:p>
            <a:pPr algn="ctr" rtl="1"/>
            <a:r>
              <a:rPr lang="ar-IQ" sz="3200" b="1" dirty="0">
                <a:solidFill>
                  <a:srgbClr val="C00000"/>
                </a:solidFill>
                <a:latin typeface="Arabic Typesetting" panose="03020402040406030203" pitchFamily="66" charset="-78"/>
                <a:cs typeface="Arabic Typesetting" panose="03020402040406030203" pitchFamily="66" charset="-78"/>
              </a:rPr>
              <a:t>الحاجة لتحقيق الذات </a:t>
            </a:r>
            <a:r>
              <a:rPr lang="en-US" sz="3200" b="1" dirty="0">
                <a:solidFill>
                  <a:srgbClr val="C00000"/>
                </a:solidFill>
                <a:latin typeface="Arabic Typesetting" panose="03020402040406030203" pitchFamily="66" charset="-78"/>
                <a:cs typeface="Arabic Typesetting" panose="03020402040406030203" pitchFamily="66" charset="-78"/>
              </a:rPr>
              <a:t>Self-</a:t>
            </a:r>
            <a:r>
              <a:rPr lang="en-US" sz="3200" b="1" dirty="0" err="1">
                <a:solidFill>
                  <a:srgbClr val="C00000"/>
                </a:solidFill>
                <a:latin typeface="Arabic Typesetting" panose="03020402040406030203" pitchFamily="66" charset="-78"/>
                <a:cs typeface="Arabic Typesetting" panose="03020402040406030203" pitchFamily="66" charset="-78"/>
              </a:rPr>
              <a:t>actulaization</a:t>
            </a:r>
            <a:r>
              <a:rPr lang="ar-IQ" sz="3200" b="1" dirty="0">
                <a:solidFill>
                  <a:srgbClr val="C00000"/>
                </a:solidFill>
                <a:latin typeface="Arabic Typesetting" panose="03020402040406030203" pitchFamily="66" charset="-78"/>
                <a:cs typeface="Arabic Typesetting" panose="03020402040406030203" pitchFamily="66" charset="-78"/>
              </a:rPr>
              <a:t> </a:t>
            </a:r>
          </a:p>
          <a:p>
            <a:pPr algn="ctr" rtl="1"/>
            <a:r>
              <a:rPr lang="ar-IQ" sz="3200" dirty="0">
                <a:solidFill>
                  <a:schemeClr val="tx1"/>
                </a:solidFill>
                <a:latin typeface="Arabic Typesetting" panose="03020402040406030203" pitchFamily="66" charset="-78"/>
                <a:cs typeface="Arabic Typesetting" panose="03020402040406030203" pitchFamily="66" charset="-78"/>
              </a:rPr>
              <a:t>(السلوك الأخلاقي، الإبداع، التلقائية،القدرة على حل المشكلات، عدم التعصب والأنفتاح والتقبل، تقبل الحقائق، البحث عن النظام والجمال...الخ)</a:t>
            </a:r>
            <a:endParaRPr lang="en-US" sz="3200" dirty="0">
              <a:solidFill>
                <a:schemeClr val="tx1"/>
              </a:solidFill>
              <a:latin typeface="Arabic Typesetting" panose="03020402040406030203" pitchFamily="66" charset="-78"/>
              <a:cs typeface="Arabic Typesetting" panose="03020402040406030203" pitchFamily="66" charset="-78"/>
            </a:endParaRPr>
          </a:p>
          <a:p>
            <a:pPr algn="ctr" rtl="1"/>
            <a:endParaRPr lang="en-US" sz="3200" dirty="0"/>
          </a:p>
        </p:txBody>
      </p:sp>
    </p:spTree>
    <p:extLst>
      <p:ext uri="{BB962C8B-B14F-4D97-AF65-F5344CB8AC3E}">
        <p14:creationId xmlns:p14="http://schemas.microsoft.com/office/powerpoint/2010/main" val="393490433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843</TotalTime>
  <Words>732</Words>
  <Application>Microsoft Office PowerPoint</Application>
  <PresentationFormat>Widescreen</PresentationFormat>
  <Paragraphs>38</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Arabic Typesetting</vt:lpstr>
      <vt:lpstr>Arial</vt:lpstr>
      <vt:lpstr>Calibri</vt:lpstr>
      <vt:lpstr>Century Gothic</vt:lpstr>
      <vt:lpstr>Tahoma</vt:lpstr>
      <vt:lpstr>Wingdings 3</vt:lpstr>
      <vt:lpstr>Wisp</vt:lpstr>
      <vt:lpstr>مدرســة علم النفس الإنساني  Humanistic Psychology  </vt:lpstr>
      <vt:lpstr>PowerPoint Presentation</vt:lpstr>
      <vt:lpstr>PowerPoint Presentation</vt:lpstr>
      <vt:lpstr>PowerPoint Presentation</vt:lpstr>
      <vt:lpstr>PowerPoint Presentation</vt:lpstr>
      <vt:lpstr>PowerPoint Presentation</vt:lpstr>
      <vt:lpstr>أشهر علماء المدرسة الإنسانية</vt:lpstr>
      <vt:lpstr>PowerPoint Presentation</vt:lpstr>
      <vt:lpstr>PowerPoint Presentation</vt:lpstr>
      <vt:lpstr>نقاط الضعف </vt:lpstr>
      <vt:lpstr>PowerPoint Presentation</vt:lpstr>
      <vt:lpstr>نقاط القوة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مدرســة علم النفس الإنساني Humanistic Psychology </dc:title>
  <dc:creator>Rifaat Jasseem</dc:creator>
  <cp:lastModifiedBy>Rifaat Jasseem</cp:lastModifiedBy>
  <cp:revision>39</cp:revision>
  <dcterms:created xsi:type="dcterms:W3CDTF">2020-05-15T10:00:07Z</dcterms:created>
  <dcterms:modified xsi:type="dcterms:W3CDTF">2021-09-27T17:59:34Z</dcterms:modified>
</cp:coreProperties>
</file>